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82" r:id="rId17"/>
    <p:sldId id="283" r:id="rId18"/>
    <p:sldId id="284" r:id="rId19"/>
    <p:sldId id="285" r:id="rId20"/>
    <p:sldId id="286" r:id="rId21"/>
    <p:sldId id="287" r:id="rId22"/>
    <p:sldId id="288" r:id="rId23"/>
    <p:sldId id="271" r:id="rId24"/>
    <p:sldId id="272" r:id="rId25"/>
    <p:sldId id="289" r:id="rId26"/>
    <p:sldId id="273" r:id="rId27"/>
  </p:sldIdLst>
  <p:sldSz cx="18288000" cy="10287000"/>
  <p:notesSz cx="6858000" cy="9144000"/>
  <p:embeddedFontLst>
    <p:embeddedFont>
      <p:font typeface="Franklin Gothic Book" panose="020B0503020102020204" pitchFamily="34" charset="0"/>
      <p:regular r:id="rId28"/>
      <p:italic r:id="rId29"/>
    </p:embeddedFont>
    <p:embeddedFont>
      <p:font typeface="Franklin Gothic Demi" panose="020B0603020102020204" pitchFamily="34" charset="0"/>
      <p:regular r:id="rId30"/>
      <p:bold r:id="rId31"/>
      <p:italic r:id="rId32"/>
      <p:boldItalic r:id="rId33"/>
    </p:embeddedFont>
    <p:embeddedFont>
      <p:font typeface="Poppins Bold" pitchFamily="2" charset="77"/>
      <p:regular r:id="rId34"/>
      <p:bold r:id="rId35"/>
    </p:embeddedFont>
    <p:embeddedFont>
      <p:font typeface="Poppins Semi-Bold" pitchFamily="2" charset="77"/>
      <p:regular r:id="rId36"/>
      <p:bold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19701B-8E27-4DF0-FD16-02DA0BB7C2F8}" v="26" dt="2024-12-16T20:49:58.096"/>
    <p1510:client id="{FDF4654A-6BAA-4E49-B967-C44710ECFE44}" v="154" dt="2024-12-16T20:59:25.8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autoAdjust="0"/>
    <p:restoredTop sz="94581" autoAdjust="0"/>
  </p:normalViewPr>
  <p:slideViewPr>
    <p:cSldViewPr>
      <p:cViewPr varScale="1">
        <p:scale>
          <a:sx n="75" d="100"/>
          <a:sy n="75" d="100"/>
        </p:scale>
        <p:origin x="624"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7.fntdata"/><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12/16/24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D3838"/>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03" t="-15194" r="-3003"/>
            </a:stretch>
          </a:blipFill>
        </p:spPr>
        <p:txBody>
          <a:bodyPr/>
          <a:lstStyle/>
          <a:p>
            <a:endParaRPr lang="en-US"/>
          </a:p>
        </p:txBody>
      </p:sp>
      <p:sp>
        <p:nvSpPr>
          <p:cNvPr id="3" name="AutoShape 3"/>
          <p:cNvSpPr/>
          <p:nvPr/>
        </p:nvSpPr>
        <p:spPr>
          <a:xfrm>
            <a:off x="-457200" y="5520679"/>
            <a:ext cx="18482220" cy="4856393"/>
          </a:xfrm>
          <a:prstGeom prst="rect">
            <a:avLst/>
          </a:prstGeom>
          <a:solidFill>
            <a:srgbClr val="000000"/>
          </a:solidFill>
        </p:spPr>
        <p:txBody>
          <a:bodyPr/>
          <a:lstStyle/>
          <a:p>
            <a:endParaRPr lang="en-US"/>
          </a:p>
        </p:txBody>
      </p:sp>
      <p:sp>
        <p:nvSpPr>
          <p:cNvPr id="4" name="AutoShape 4"/>
          <p:cNvSpPr/>
          <p:nvPr/>
        </p:nvSpPr>
        <p:spPr>
          <a:xfrm>
            <a:off x="16871639" y="5610752"/>
            <a:ext cx="775322" cy="4676248"/>
          </a:xfrm>
          <a:prstGeom prst="rect">
            <a:avLst/>
          </a:prstGeom>
          <a:solidFill>
            <a:srgbClr val="D9D9D9"/>
          </a:solidFill>
        </p:spPr>
        <p:txBody>
          <a:bodyPr/>
          <a:lstStyle/>
          <a:p>
            <a:endParaRPr lang="en-US"/>
          </a:p>
        </p:txBody>
      </p:sp>
      <p:sp>
        <p:nvSpPr>
          <p:cNvPr id="5" name="TextBox 5"/>
          <p:cNvSpPr txBox="1"/>
          <p:nvPr/>
        </p:nvSpPr>
        <p:spPr>
          <a:xfrm>
            <a:off x="383486" y="6067804"/>
            <a:ext cx="14073322" cy="904607"/>
          </a:xfrm>
          <a:prstGeom prst="rect">
            <a:avLst/>
          </a:prstGeom>
        </p:spPr>
        <p:txBody>
          <a:bodyPr lIns="0" tIns="0" rIns="0" bIns="0" rtlCol="0" anchor="t">
            <a:spAutoFit/>
          </a:bodyPr>
          <a:lstStyle/>
          <a:p>
            <a:pPr algn="l">
              <a:lnSpc>
                <a:spcPts val="7037"/>
              </a:lnSpc>
            </a:pPr>
            <a:r>
              <a:rPr lang="en-US" sz="6832" b="1" spc="580" dirty="0">
                <a:solidFill>
                  <a:srgbClr val="FFFFFF"/>
                </a:solidFill>
                <a:latin typeface="+mj-lt"/>
                <a:ea typeface="Poppins Ultra-Bold"/>
                <a:cs typeface="Poppins Ultra-Bold"/>
                <a:sym typeface="Poppins Ultra-Bold"/>
              </a:rPr>
              <a:t>The PA Market - Catering Project </a:t>
            </a:r>
          </a:p>
        </p:txBody>
      </p:sp>
      <p:sp>
        <p:nvSpPr>
          <p:cNvPr id="6" name="TextBox 6"/>
          <p:cNvSpPr txBox="1"/>
          <p:nvPr/>
        </p:nvSpPr>
        <p:spPr>
          <a:xfrm>
            <a:off x="13062538" y="7853111"/>
            <a:ext cx="5268685" cy="1802738"/>
          </a:xfrm>
          <a:prstGeom prst="rect">
            <a:avLst/>
          </a:prstGeom>
        </p:spPr>
        <p:txBody>
          <a:bodyPr lIns="0" tIns="0" rIns="0" bIns="0" rtlCol="0" anchor="t">
            <a:spAutoFit/>
          </a:bodyPr>
          <a:lstStyle/>
          <a:p>
            <a:pPr algn="l">
              <a:lnSpc>
                <a:spcPts val="2787"/>
              </a:lnSpc>
            </a:pPr>
            <a:r>
              <a:rPr lang="en-US" sz="2800" b="1" spc="230" dirty="0">
                <a:solidFill>
                  <a:srgbClr val="FFFFFF"/>
                </a:solidFill>
                <a:latin typeface="+mj-lt"/>
                <a:ea typeface="Poppins Ultra-Bold"/>
                <a:cs typeface="Poppins Ultra-Bold"/>
                <a:sym typeface="Poppins Ultra-Bold"/>
              </a:rPr>
              <a:t>By:</a:t>
            </a:r>
          </a:p>
          <a:p>
            <a:pPr algn="l">
              <a:lnSpc>
                <a:spcPts val="2787"/>
              </a:lnSpc>
            </a:pPr>
            <a:r>
              <a:rPr lang="en-US" sz="2800" b="1" spc="230" dirty="0" err="1">
                <a:solidFill>
                  <a:srgbClr val="FFFFFF"/>
                </a:solidFill>
                <a:latin typeface="+mj-lt"/>
                <a:ea typeface="Poppins Ultra-Bold"/>
                <a:cs typeface="Poppins Ultra-Bold"/>
                <a:sym typeface="Poppins Ultra-Bold"/>
              </a:rPr>
              <a:t>Jash</a:t>
            </a:r>
            <a:r>
              <a:rPr lang="en-US" sz="2800" b="1" spc="230" dirty="0">
                <a:solidFill>
                  <a:srgbClr val="FFFFFF"/>
                </a:solidFill>
                <a:latin typeface="+mj-lt"/>
                <a:ea typeface="Poppins Ultra-Bold"/>
                <a:cs typeface="Poppins Ultra-Bold"/>
                <a:sym typeface="Poppins Ultra-Bold"/>
              </a:rPr>
              <a:t> Shah</a:t>
            </a:r>
          </a:p>
          <a:p>
            <a:pPr algn="l">
              <a:lnSpc>
                <a:spcPts val="2787"/>
              </a:lnSpc>
            </a:pPr>
            <a:r>
              <a:rPr lang="en-US" sz="2800" b="1" spc="230" dirty="0" err="1">
                <a:solidFill>
                  <a:srgbClr val="FFFFFF"/>
                </a:solidFill>
                <a:latin typeface="+mj-lt"/>
                <a:ea typeface="Poppins Ultra-Bold"/>
                <a:cs typeface="Poppins Ultra-Bold"/>
                <a:sym typeface="Poppins Ultra-Bold"/>
              </a:rPr>
              <a:t>prerna</a:t>
            </a:r>
            <a:r>
              <a:rPr lang="en-US" sz="2800" b="1" spc="230" dirty="0">
                <a:solidFill>
                  <a:srgbClr val="FFFFFF"/>
                </a:solidFill>
                <a:latin typeface="+mj-lt"/>
                <a:ea typeface="Poppins Ultra-Bold"/>
                <a:cs typeface="Poppins Ultra-Bold"/>
                <a:sym typeface="Poppins Ultra-Bold"/>
              </a:rPr>
              <a:t> Desai</a:t>
            </a:r>
          </a:p>
          <a:p>
            <a:pPr algn="l">
              <a:lnSpc>
                <a:spcPts val="2787"/>
              </a:lnSpc>
            </a:pPr>
            <a:r>
              <a:rPr lang="en-US" sz="2800" b="1" spc="230" dirty="0" err="1">
                <a:solidFill>
                  <a:srgbClr val="FFFFFF"/>
                </a:solidFill>
                <a:latin typeface="+mj-lt"/>
                <a:ea typeface="Poppins Ultra-Bold"/>
                <a:cs typeface="Poppins Ultra-Bold"/>
                <a:sym typeface="Poppins Ultra-Bold"/>
              </a:rPr>
              <a:t>venkat</a:t>
            </a:r>
            <a:r>
              <a:rPr lang="en-US" sz="2800" b="1" spc="230" dirty="0">
                <a:solidFill>
                  <a:srgbClr val="FFFFFF"/>
                </a:solidFill>
                <a:latin typeface="+mj-lt"/>
                <a:ea typeface="Poppins Ultra-Bold"/>
                <a:cs typeface="Poppins Ultra-Bold"/>
                <a:sym typeface="Poppins Ultra-Bold"/>
              </a:rPr>
              <a:t> </a:t>
            </a:r>
            <a:r>
              <a:rPr lang="en-US" sz="2800" b="1" spc="230" dirty="0" err="1">
                <a:solidFill>
                  <a:srgbClr val="FFFFFF"/>
                </a:solidFill>
                <a:latin typeface="+mj-lt"/>
                <a:ea typeface="Poppins Ultra-Bold"/>
                <a:cs typeface="Poppins Ultra-Bold"/>
                <a:sym typeface="Poppins Ultra-Bold"/>
              </a:rPr>
              <a:t>kurra</a:t>
            </a:r>
            <a:endParaRPr lang="en-US" sz="2800" b="1" spc="230" dirty="0">
              <a:solidFill>
                <a:srgbClr val="FFFFFF"/>
              </a:solidFill>
              <a:latin typeface="+mj-lt"/>
              <a:ea typeface="Poppins Ultra-Bold"/>
              <a:cs typeface="Poppins Ultra-Bold"/>
              <a:sym typeface="Poppins Ultra-Bold"/>
            </a:endParaRPr>
          </a:p>
          <a:p>
            <a:pPr algn="l">
              <a:lnSpc>
                <a:spcPts val="2787"/>
              </a:lnSpc>
            </a:pPr>
            <a:r>
              <a:rPr lang="en-US" sz="2800" b="1" spc="230" dirty="0">
                <a:solidFill>
                  <a:srgbClr val="FFFFFF"/>
                </a:solidFill>
                <a:latin typeface="+mj-lt"/>
                <a:ea typeface="Poppins Ultra-Bold"/>
                <a:cs typeface="Poppins Ultra-Bold"/>
                <a:sym typeface="Poppins Ultra-Bold"/>
              </a:rPr>
              <a:t>Aarthi Jeedipally</a:t>
            </a:r>
          </a:p>
        </p:txBody>
      </p:sp>
      <p:sp>
        <p:nvSpPr>
          <p:cNvPr id="7" name="TextBox 7"/>
          <p:cNvSpPr txBox="1"/>
          <p:nvPr/>
        </p:nvSpPr>
        <p:spPr>
          <a:xfrm>
            <a:off x="0" y="7853111"/>
            <a:ext cx="8367172" cy="1802288"/>
          </a:xfrm>
          <a:prstGeom prst="rect">
            <a:avLst/>
          </a:prstGeom>
        </p:spPr>
        <p:txBody>
          <a:bodyPr wrap="square" lIns="0" tIns="0" rIns="0" bIns="0" rtlCol="0" anchor="t">
            <a:spAutoFit/>
          </a:bodyPr>
          <a:lstStyle/>
          <a:p>
            <a:pPr algn="l">
              <a:lnSpc>
                <a:spcPts val="2774"/>
              </a:lnSpc>
            </a:pPr>
            <a:r>
              <a:rPr lang="en-US" sz="2800" b="1" spc="228" dirty="0">
                <a:solidFill>
                  <a:srgbClr val="FFFFFF"/>
                </a:solidFill>
                <a:latin typeface="+mj-lt"/>
                <a:ea typeface="Poppins Ultra-Bold"/>
                <a:cs typeface="Poppins Ultra-Bold"/>
                <a:sym typeface="Poppins Ultra-Bold"/>
              </a:rPr>
              <a:t>Guided By: </a:t>
            </a:r>
          </a:p>
          <a:p>
            <a:pPr algn="l">
              <a:lnSpc>
                <a:spcPts val="2774"/>
              </a:lnSpc>
            </a:pPr>
            <a:r>
              <a:rPr lang="en-US" sz="2800" b="1" spc="228" dirty="0">
                <a:solidFill>
                  <a:srgbClr val="FFFFFF"/>
                </a:solidFill>
                <a:latin typeface="+mj-lt"/>
                <a:ea typeface="Poppins Ultra-Bold"/>
                <a:cs typeface="Poppins Ultra-Bold"/>
                <a:sym typeface="Poppins Ultra-Bold"/>
              </a:rPr>
              <a:t>The PA market Team.</a:t>
            </a:r>
          </a:p>
          <a:p>
            <a:pPr algn="l">
              <a:lnSpc>
                <a:spcPts val="2774"/>
              </a:lnSpc>
            </a:pPr>
            <a:endParaRPr lang="en-US" sz="2800" b="1" spc="228" dirty="0">
              <a:solidFill>
                <a:srgbClr val="FFFFFF"/>
              </a:solidFill>
              <a:latin typeface="+mj-lt"/>
              <a:ea typeface="Poppins Ultra-Bold"/>
              <a:cs typeface="Poppins Ultra-Bold"/>
              <a:sym typeface="Poppins Ultra-Bold"/>
            </a:endParaRPr>
          </a:p>
          <a:p>
            <a:pPr algn="l">
              <a:lnSpc>
                <a:spcPts val="2774"/>
              </a:lnSpc>
            </a:pPr>
            <a:r>
              <a:rPr lang="en-US" sz="2800" b="1" spc="228" dirty="0">
                <a:solidFill>
                  <a:srgbClr val="FFFFFF"/>
                </a:solidFill>
                <a:latin typeface="+mj-lt"/>
                <a:ea typeface="Poppins Ultra-Bold"/>
                <a:cs typeface="Poppins Ultra-Bold"/>
                <a:sym typeface="Poppins Ultra-Bold"/>
              </a:rPr>
              <a:t>Prof. </a:t>
            </a:r>
            <a:r>
              <a:rPr lang="en-US" sz="2800" b="1" spc="228" dirty="0" err="1">
                <a:solidFill>
                  <a:srgbClr val="FFFFFF"/>
                </a:solidFill>
                <a:latin typeface="+mj-lt"/>
                <a:ea typeface="Poppins Ultra-Bold"/>
                <a:cs typeface="Poppins Ultra-Bold"/>
                <a:sym typeface="Poppins Ultra-Bold"/>
              </a:rPr>
              <a:t>Khashayar</a:t>
            </a:r>
            <a:r>
              <a:rPr lang="en-US" sz="2800" b="1" spc="228" dirty="0">
                <a:solidFill>
                  <a:srgbClr val="FFFFFF"/>
                </a:solidFill>
                <a:latin typeface="+mj-lt"/>
                <a:ea typeface="Poppins Ultra-Bold"/>
                <a:cs typeface="Poppins Ultra-Bold"/>
                <a:sym typeface="Poppins Ultra-Bold"/>
              </a:rPr>
              <a:t> Dehnad.</a:t>
            </a:r>
          </a:p>
          <a:p>
            <a:pPr algn="l">
              <a:lnSpc>
                <a:spcPts val="2774"/>
              </a:lnSpc>
            </a:pPr>
            <a:r>
              <a:rPr lang="en-US" sz="2800" b="1" spc="228" dirty="0">
                <a:solidFill>
                  <a:srgbClr val="FFFFFF"/>
                </a:solidFill>
                <a:latin typeface="+mj-lt"/>
                <a:ea typeface="Poppins Ultra-Bold"/>
                <a:cs typeface="Poppins Ultra-Bold"/>
                <a:sym typeface="Poppins Ultra-Bold"/>
              </a:rPr>
              <a:t>BIA 672-A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AutoShape 3"/>
          <p:cNvSpPr/>
          <p:nvPr/>
        </p:nvSpPr>
        <p:spPr>
          <a:xfrm>
            <a:off x="-1664793" y="12700"/>
            <a:ext cx="21617586" cy="4331834"/>
          </a:xfrm>
          <a:prstGeom prst="rect">
            <a:avLst/>
          </a:prstGeom>
          <a:solidFill>
            <a:srgbClr val="000000"/>
          </a:solidFill>
        </p:spPr>
        <p:txBody>
          <a:bodyPr/>
          <a:lstStyle/>
          <a:p>
            <a:endParaRPr lang="en-US"/>
          </a:p>
        </p:txBody>
      </p:sp>
      <p:graphicFrame>
        <p:nvGraphicFramePr>
          <p:cNvPr id="4" name="Table 4"/>
          <p:cNvGraphicFramePr>
            <a:graphicFrameLocks noGrp="1"/>
          </p:cNvGraphicFramePr>
          <p:nvPr>
            <p:extLst>
              <p:ext uri="{D42A27DB-BD31-4B8C-83A1-F6EECF244321}">
                <p14:modId xmlns:p14="http://schemas.microsoft.com/office/powerpoint/2010/main" val="3003457036"/>
              </p:ext>
            </p:extLst>
          </p:nvPr>
        </p:nvGraphicFramePr>
        <p:xfrm>
          <a:off x="613590" y="4533900"/>
          <a:ext cx="17060819" cy="5255162"/>
        </p:xfrm>
        <a:graphic>
          <a:graphicData uri="http://schemas.openxmlformats.org/drawingml/2006/table">
            <a:tbl>
              <a:tblPr/>
              <a:tblGrid>
                <a:gridCol w="2205568">
                  <a:extLst>
                    <a:ext uri="{9D8B030D-6E8A-4147-A177-3AD203B41FA5}">
                      <a16:colId xmlns:a16="http://schemas.microsoft.com/office/drawing/2014/main" val="20000"/>
                    </a:ext>
                  </a:extLst>
                </a:gridCol>
                <a:gridCol w="2372346">
                  <a:extLst>
                    <a:ext uri="{9D8B030D-6E8A-4147-A177-3AD203B41FA5}">
                      <a16:colId xmlns:a16="http://schemas.microsoft.com/office/drawing/2014/main" val="20001"/>
                    </a:ext>
                  </a:extLst>
                </a:gridCol>
                <a:gridCol w="1684386">
                  <a:extLst>
                    <a:ext uri="{9D8B030D-6E8A-4147-A177-3AD203B41FA5}">
                      <a16:colId xmlns:a16="http://schemas.microsoft.com/office/drawing/2014/main" val="20002"/>
                    </a:ext>
                  </a:extLst>
                </a:gridCol>
                <a:gridCol w="2122179">
                  <a:extLst>
                    <a:ext uri="{9D8B030D-6E8A-4147-A177-3AD203B41FA5}">
                      <a16:colId xmlns:a16="http://schemas.microsoft.com/office/drawing/2014/main" val="20003"/>
                    </a:ext>
                  </a:extLst>
                </a:gridCol>
                <a:gridCol w="1642692">
                  <a:extLst>
                    <a:ext uri="{9D8B030D-6E8A-4147-A177-3AD203B41FA5}">
                      <a16:colId xmlns:a16="http://schemas.microsoft.com/office/drawing/2014/main" val="20004"/>
                    </a:ext>
                  </a:extLst>
                </a:gridCol>
                <a:gridCol w="1726081">
                  <a:extLst>
                    <a:ext uri="{9D8B030D-6E8A-4147-A177-3AD203B41FA5}">
                      <a16:colId xmlns:a16="http://schemas.microsoft.com/office/drawing/2014/main" val="20005"/>
                    </a:ext>
                  </a:extLst>
                </a:gridCol>
                <a:gridCol w="2914374">
                  <a:extLst>
                    <a:ext uri="{9D8B030D-6E8A-4147-A177-3AD203B41FA5}">
                      <a16:colId xmlns:a16="http://schemas.microsoft.com/office/drawing/2014/main" val="20006"/>
                    </a:ext>
                  </a:extLst>
                </a:gridCol>
                <a:gridCol w="2393193">
                  <a:extLst>
                    <a:ext uri="{9D8B030D-6E8A-4147-A177-3AD203B41FA5}">
                      <a16:colId xmlns:a16="http://schemas.microsoft.com/office/drawing/2014/main" val="20007"/>
                    </a:ext>
                  </a:extLst>
                </a:gridCol>
              </a:tblGrid>
              <a:tr h="1506503">
                <a:tc>
                  <a:txBody>
                    <a:bodyPr/>
                    <a:lstStyle/>
                    <a:p>
                      <a:pPr algn="l">
                        <a:lnSpc>
                          <a:spcPts val="2632"/>
                        </a:lnSpc>
                        <a:defRPr/>
                      </a:pPr>
                      <a:r>
                        <a:rPr lang="en-US" sz="2800" b="1" dirty="0">
                          <a:solidFill>
                            <a:srgbClr val="FFFFFF"/>
                          </a:solidFill>
                          <a:latin typeface="+mj-lt"/>
                          <a:ea typeface="Poppins Bold"/>
                          <a:cs typeface="Poppins Bold"/>
                          <a:sym typeface="Poppins Bold"/>
                        </a:rPr>
                        <a:t>Catering</a:t>
                      </a:r>
                      <a:endParaRPr lang="en-US" sz="2800" dirty="0">
                        <a:latin typeface="+mj-lt"/>
                      </a:endParaRPr>
                    </a:p>
                    <a:p>
                      <a:pPr algn="l">
                        <a:lnSpc>
                          <a:spcPts val="2632"/>
                        </a:lnSpc>
                      </a:pPr>
                      <a:r>
                        <a:rPr lang="en-US" sz="2800" b="1" dirty="0">
                          <a:solidFill>
                            <a:srgbClr val="FFFFFF"/>
                          </a:solidFill>
                          <a:latin typeface="+mj-lt"/>
                          <a:ea typeface="Poppins Bold"/>
                          <a:cs typeface="Poppins Bold"/>
                          <a:sym typeface="Poppins Bold"/>
                        </a:rPr>
                        <a:t>  Service</a:t>
                      </a:r>
                    </a:p>
                  </a:txBody>
                  <a:tcPr marL="123825" marR="123825" marT="123825" marB="1238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32"/>
                        </a:lnSpc>
                        <a:defRPr/>
                      </a:pPr>
                      <a:r>
                        <a:rPr lang="en-US" sz="2800" b="1" dirty="0">
                          <a:solidFill>
                            <a:srgbClr val="FFFFFF"/>
                          </a:solidFill>
                          <a:latin typeface="+mj-lt"/>
                          <a:ea typeface="Poppins Bold"/>
                          <a:cs typeface="Poppins Bold"/>
                          <a:sym typeface="Poppins Bold"/>
                        </a:rPr>
                        <a:t>Wedding Package</a:t>
                      </a:r>
                      <a:endParaRPr lang="en-US" sz="2800" dirty="0">
                        <a:latin typeface="+mj-lt"/>
                      </a:endParaRPr>
                    </a:p>
                  </a:txBody>
                  <a:tcPr marL="123825" marR="123825" marT="123825" marB="1238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32"/>
                        </a:lnSpc>
                        <a:defRPr/>
                      </a:pPr>
                      <a:r>
                        <a:rPr lang="en-US" sz="2800" b="1">
                          <a:solidFill>
                            <a:srgbClr val="FFFFFF"/>
                          </a:solidFill>
                          <a:latin typeface="+mj-lt"/>
                          <a:ea typeface="Poppins Bold"/>
                          <a:cs typeface="Poppins Bold"/>
                          <a:sym typeface="Poppins Bold"/>
                        </a:rPr>
                        <a:t>Corporate Event</a:t>
                      </a:r>
                      <a:endParaRPr lang="en-US" sz="2800">
                        <a:latin typeface="+mj-lt"/>
                      </a:endParaRPr>
                    </a:p>
                    <a:p>
                      <a:pPr algn="l">
                        <a:lnSpc>
                          <a:spcPts val="2632"/>
                        </a:lnSpc>
                      </a:pPr>
                      <a:r>
                        <a:rPr lang="en-US" sz="2800" b="1">
                          <a:solidFill>
                            <a:srgbClr val="FFFFFF"/>
                          </a:solidFill>
                          <a:latin typeface="+mj-lt"/>
                          <a:ea typeface="Poppins Bold"/>
                          <a:cs typeface="Poppins Bold"/>
                          <a:sym typeface="Poppins Bold"/>
                        </a:rPr>
                        <a:t>  Package</a:t>
                      </a:r>
                    </a:p>
                  </a:txBody>
                  <a:tcPr marL="123825" marR="123825" marT="123825" marB="1238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32"/>
                        </a:lnSpc>
                        <a:defRPr/>
                      </a:pPr>
                      <a:r>
                        <a:rPr lang="en-US" sz="2800" b="1">
                          <a:solidFill>
                            <a:srgbClr val="FFFFFF"/>
                          </a:solidFill>
                          <a:latin typeface="+mj-lt"/>
                          <a:ea typeface="Poppins Bold"/>
                          <a:cs typeface="Poppins Bold"/>
                          <a:sym typeface="Poppins Bold"/>
                        </a:rPr>
                        <a:t>Holiday Party</a:t>
                      </a:r>
                      <a:endParaRPr lang="en-US" sz="2800">
                        <a:latin typeface="+mj-lt"/>
                      </a:endParaRPr>
                    </a:p>
                    <a:p>
                      <a:pPr algn="l">
                        <a:lnSpc>
                          <a:spcPts val="2632"/>
                        </a:lnSpc>
                      </a:pPr>
                      <a:r>
                        <a:rPr lang="en-US" sz="2800" b="1">
                          <a:solidFill>
                            <a:srgbClr val="FFFFFF"/>
                          </a:solidFill>
                          <a:latin typeface="+mj-lt"/>
                          <a:ea typeface="Poppins Bold"/>
                          <a:cs typeface="Poppins Bold"/>
                          <a:sym typeface="Poppins Bold"/>
                        </a:rPr>
                        <a:t>  Package</a:t>
                      </a:r>
                    </a:p>
                  </a:txBody>
                  <a:tcPr marL="123825" marR="123825" marT="123825" marB="1238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32"/>
                        </a:lnSpc>
                        <a:defRPr/>
                      </a:pPr>
                      <a:r>
                        <a:rPr lang="en-US" sz="2800" b="1" dirty="0">
                          <a:solidFill>
                            <a:srgbClr val="FFFFFF"/>
                          </a:solidFill>
                          <a:latin typeface="+mj-lt"/>
                          <a:ea typeface="Poppins Bold"/>
                          <a:cs typeface="Poppins Bold"/>
                          <a:sym typeface="Poppins Bold"/>
                        </a:rPr>
                        <a:t>Product Launch</a:t>
                      </a:r>
                      <a:endParaRPr lang="en-US" sz="2800" dirty="0">
                        <a:latin typeface="+mj-lt"/>
                      </a:endParaRPr>
                    </a:p>
                    <a:p>
                      <a:pPr algn="l">
                        <a:lnSpc>
                          <a:spcPts val="2632"/>
                        </a:lnSpc>
                      </a:pPr>
                      <a:r>
                        <a:rPr lang="en-US" sz="2800" b="1" dirty="0">
                          <a:solidFill>
                            <a:srgbClr val="FFFFFF"/>
                          </a:solidFill>
                          <a:latin typeface="+mj-lt"/>
                          <a:ea typeface="Poppins Bold"/>
                          <a:cs typeface="Poppins Bold"/>
                          <a:sym typeface="Poppins Bold"/>
                        </a:rPr>
                        <a:t>  Package</a:t>
                      </a:r>
                    </a:p>
                  </a:txBody>
                  <a:tcPr marL="123825" marR="123825" marT="123825" marB="1238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32"/>
                        </a:lnSpc>
                        <a:defRPr/>
                      </a:pPr>
                      <a:r>
                        <a:rPr lang="en-US" sz="2800" b="1">
                          <a:solidFill>
                            <a:srgbClr val="FFFFFF"/>
                          </a:solidFill>
                          <a:latin typeface="+mj-lt"/>
                          <a:ea typeface="Poppins Bold"/>
                          <a:cs typeface="Poppins Bold"/>
                          <a:sym typeface="Poppins Bold"/>
                        </a:rPr>
                        <a:t>Fundraiser</a:t>
                      </a:r>
                      <a:endParaRPr lang="en-US" sz="2800">
                        <a:latin typeface="+mj-lt"/>
                      </a:endParaRPr>
                    </a:p>
                    <a:p>
                      <a:pPr algn="l">
                        <a:lnSpc>
                          <a:spcPts val="2632"/>
                        </a:lnSpc>
                      </a:pPr>
                      <a:r>
                        <a:rPr lang="en-US" sz="2800" b="1">
                          <a:solidFill>
                            <a:srgbClr val="FFFFFF"/>
                          </a:solidFill>
                          <a:latin typeface="+mj-lt"/>
                          <a:ea typeface="Poppins Bold"/>
                          <a:cs typeface="Poppins Bold"/>
                          <a:sym typeface="Poppins Bold"/>
                        </a:rPr>
                        <a:t>  Package</a:t>
                      </a:r>
                    </a:p>
                  </a:txBody>
                  <a:tcPr marL="123825" marR="123825" marT="123825" marB="1238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32"/>
                        </a:lnSpc>
                        <a:defRPr/>
                      </a:pPr>
                      <a:r>
                        <a:rPr lang="en-US" sz="2800" b="1">
                          <a:solidFill>
                            <a:srgbClr val="FFFFFF"/>
                          </a:solidFill>
                          <a:latin typeface="+mj-lt"/>
                          <a:ea typeface="Poppins Bold"/>
                          <a:cs typeface="Poppins Bold"/>
                          <a:sym typeface="Poppins Bold"/>
                        </a:rPr>
                        <a:t>Buffet Package</a:t>
                      </a:r>
                      <a:endParaRPr lang="en-US" sz="2800">
                        <a:latin typeface="+mj-lt"/>
                      </a:endParaRPr>
                    </a:p>
                  </a:txBody>
                  <a:tcPr marL="123825" marR="123825" marT="123825" marB="1238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32"/>
                        </a:lnSpc>
                        <a:defRPr/>
                      </a:pPr>
                      <a:r>
                        <a:rPr lang="en-US" sz="2800" b="1">
                          <a:solidFill>
                            <a:srgbClr val="FFFFFF"/>
                          </a:solidFill>
                          <a:latin typeface="+mj-lt"/>
                          <a:ea typeface="Poppins Bold"/>
                          <a:cs typeface="Poppins Bold"/>
                          <a:sym typeface="Poppins Bold"/>
                        </a:rPr>
                        <a:t>Custom Package</a:t>
                      </a:r>
                      <a:endParaRPr lang="en-US" sz="2800">
                        <a:latin typeface="+mj-lt"/>
                      </a:endParaRPr>
                    </a:p>
                  </a:txBody>
                  <a:tcPr marL="123825" marR="123825" marT="123825" marB="1238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080660">
                <a:tc>
                  <a:txBody>
                    <a:bodyPr/>
                    <a:lstStyle/>
                    <a:p>
                      <a:pPr algn="l">
                        <a:lnSpc>
                          <a:spcPts val="2632"/>
                        </a:lnSpc>
                        <a:defRPr/>
                      </a:pPr>
                      <a:r>
                        <a:rPr lang="en-US" sz="2800" b="1">
                          <a:solidFill>
                            <a:srgbClr val="FFFFFF"/>
                          </a:solidFill>
                          <a:latin typeface="+mj-lt"/>
                          <a:ea typeface="Poppins Bold"/>
                          <a:cs typeface="Poppins Bold"/>
                          <a:sym typeface="Poppins Bold"/>
                        </a:rPr>
                        <a:t>Common Plea</a:t>
                      </a:r>
                      <a:endParaRPr lang="en-US" sz="2800">
                        <a:latin typeface="+mj-lt"/>
                      </a:endParaRPr>
                    </a:p>
                    <a:p>
                      <a:pPr algn="l">
                        <a:lnSpc>
                          <a:spcPts val="2632"/>
                        </a:lnSpc>
                      </a:pPr>
                      <a:r>
                        <a:rPr lang="en-US" sz="2800" b="1">
                          <a:solidFill>
                            <a:srgbClr val="FFFFFF"/>
                          </a:solidFill>
                          <a:latin typeface="+mj-lt"/>
                          <a:ea typeface="Poppins Bold"/>
                          <a:cs typeface="Poppins Bold"/>
                          <a:sym typeface="Poppins Bold"/>
                        </a:rPr>
                        <a:t>  Catering</a:t>
                      </a:r>
                    </a:p>
                  </a:txBody>
                  <a:tcPr marL="123825" marR="123825" marT="123825" marB="1238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32"/>
                        </a:lnSpc>
                        <a:defRPr/>
                      </a:pPr>
                      <a:r>
                        <a:rPr lang="en-US" sz="2800" b="1" dirty="0">
                          <a:solidFill>
                            <a:srgbClr val="FFFFFF"/>
                          </a:solidFill>
                          <a:latin typeface="+mj-lt"/>
                          <a:ea typeface="Poppins Bold"/>
                          <a:cs typeface="Poppins Bold"/>
                          <a:sym typeface="Poppins Bold"/>
                        </a:rPr>
                        <a:t>$50–$100 per person</a:t>
                      </a:r>
                      <a:endParaRPr lang="en-US" sz="2800" dirty="0">
                        <a:latin typeface="+mj-lt"/>
                      </a:endParaRPr>
                    </a:p>
                  </a:txBody>
                  <a:tcPr marL="123825" marR="123825" marT="123825" marB="1238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32"/>
                        </a:lnSpc>
                        <a:defRPr/>
                      </a:pPr>
                      <a:r>
                        <a:rPr lang="en-US" sz="2800" b="1" dirty="0">
                          <a:solidFill>
                            <a:srgbClr val="FFFFFF"/>
                          </a:solidFill>
                          <a:latin typeface="+mj-lt"/>
                          <a:ea typeface="Poppins Bold"/>
                          <a:cs typeface="Poppins Bold"/>
                          <a:sym typeface="Poppins Bold"/>
                        </a:rPr>
                        <a:t>$30–$60 per person</a:t>
                      </a:r>
                      <a:endParaRPr lang="en-US" sz="2800" dirty="0">
                        <a:latin typeface="+mj-lt"/>
                      </a:endParaRPr>
                    </a:p>
                  </a:txBody>
                  <a:tcPr marL="123825" marR="123825" marT="123825" marB="1238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32"/>
                        </a:lnSpc>
                        <a:defRPr/>
                      </a:pPr>
                      <a:r>
                        <a:rPr lang="en-US" sz="2800" b="1" dirty="0">
                          <a:solidFill>
                            <a:srgbClr val="FFFFFF"/>
                          </a:solidFill>
                          <a:latin typeface="+mj-lt"/>
                          <a:ea typeface="Poppins Bold"/>
                          <a:cs typeface="Poppins Bold"/>
                          <a:sym typeface="Poppins Bold"/>
                        </a:rPr>
                        <a:t>$35–$75 per person</a:t>
                      </a:r>
                      <a:endParaRPr lang="en-US" sz="2800" dirty="0">
                        <a:latin typeface="+mj-lt"/>
                      </a:endParaRPr>
                    </a:p>
                  </a:txBody>
                  <a:tcPr marL="123825" marR="123825" marT="123825" marB="1238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32"/>
                        </a:lnSpc>
                        <a:defRPr/>
                      </a:pPr>
                      <a:r>
                        <a:rPr lang="en-US" sz="2800" b="1">
                          <a:solidFill>
                            <a:srgbClr val="FFFFFF"/>
                          </a:solidFill>
                          <a:latin typeface="+mj-lt"/>
                          <a:ea typeface="Poppins Bold"/>
                          <a:cs typeface="Poppins Bold"/>
                          <a:sym typeface="Poppins Bold"/>
                        </a:rPr>
                        <a:t>$40–$80 per person</a:t>
                      </a:r>
                      <a:endParaRPr lang="en-US" sz="2800">
                        <a:latin typeface="+mj-lt"/>
                      </a:endParaRPr>
                    </a:p>
                  </a:txBody>
                  <a:tcPr marL="123825" marR="123825" marT="123825" marB="1238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32"/>
                        </a:lnSpc>
                        <a:defRPr/>
                      </a:pPr>
                      <a:r>
                        <a:rPr lang="en-US" sz="2800" b="1">
                          <a:solidFill>
                            <a:srgbClr val="FFFFFF"/>
                          </a:solidFill>
                          <a:latin typeface="+mj-lt"/>
                          <a:ea typeface="Poppins Bold"/>
                          <a:cs typeface="Poppins Bold"/>
                          <a:sym typeface="Poppins Bold"/>
                        </a:rPr>
                        <a:t>$45–$85 per person</a:t>
                      </a:r>
                      <a:endParaRPr lang="en-US" sz="2800">
                        <a:latin typeface="+mj-lt"/>
                      </a:endParaRPr>
                    </a:p>
                  </a:txBody>
                  <a:tcPr marL="123825" marR="123825" marT="123825" marB="1238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32"/>
                        </a:lnSpc>
                        <a:defRPr/>
                      </a:pPr>
                      <a:r>
                        <a:rPr lang="en-US" sz="2800" b="1">
                          <a:solidFill>
                            <a:srgbClr val="FFFFFF"/>
                          </a:solidFill>
                          <a:latin typeface="+mj-lt"/>
                          <a:ea typeface="Poppins Bold"/>
                          <a:cs typeface="Poppins Bold"/>
                          <a:sym typeface="Poppins Bold"/>
                        </a:rPr>
                        <a:t>$30–$60 per person</a:t>
                      </a:r>
                      <a:endParaRPr lang="en-US" sz="2800">
                        <a:latin typeface="+mj-lt"/>
                      </a:endParaRPr>
                    </a:p>
                  </a:txBody>
                  <a:tcPr marL="123825" marR="123825" marT="123825" marB="1238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32"/>
                        </a:lnSpc>
                        <a:defRPr/>
                      </a:pPr>
                      <a:r>
                        <a:rPr lang="en-US" sz="2800" b="1">
                          <a:solidFill>
                            <a:srgbClr val="FFFFFF"/>
                          </a:solidFill>
                          <a:latin typeface="+mj-lt"/>
                          <a:ea typeface="Poppins Bold"/>
                          <a:cs typeface="Poppins Bold"/>
                          <a:sym typeface="Poppins Bold"/>
                        </a:rPr>
                        <a:t>Varies based on</a:t>
                      </a:r>
                      <a:endParaRPr lang="en-US" sz="2800">
                        <a:latin typeface="+mj-lt"/>
                      </a:endParaRPr>
                    </a:p>
                    <a:p>
                      <a:pPr algn="l">
                        <a:lnSpc>
                          <a:spcPts val="2632"/>
                        </a:lnSpc>
                      </a:pPr>
                      <a:r>
                        <a:rPr lang="en-US" sz="2800" b="1">
                          <a:solidFill>
                            <a:srgbClr val="FFFFFF"/>
                          </a:solidFill>
                          <a:latin typeface="+mj-lt"/>
                          <a:ea typeface="Poppins Bold"/>
                          <a:cs typeface="Poppins Bold"/>
                          <a:sym typeface="Poppins Bold"/>
                        </a:rPr>
                        <a:t>  request</a:t>
                      </a:r>
                    </a:p>
                  </a:txBody>
                  <a:tcPr marL="123825" marR="123825" marT="123825" marB="1238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080660">
                <a:tc>
                  <a:txBody>
                    <a:bodyPr/>
                    <a:lstStyle/>
                    <a:p>
                      <a:pPr algn="l">
                        <a:lnSpc>
                          <a:spcPts val="2632"/>
                        </a:lnSpc>
                        <a:defRPr/>
                      </a:pPr>
                      <a:r>
                        <a:rPr lang="en-US" sz="2800" b="1">
                          <a:solidFill>
                            <a:srgbClr val="FFFFFF"/>
                          </a:solidFill>
                          <a:latin typeface="+mj-lt"/>
                          <a:ea typeface="Poppins Bold"/>
                          <a:cs typeface="Poppins Bold"/>
                          <a:sym typeface="Poppins Bold"/>
                        </a:rPr>
                        <a:t>Bistro to Go</a:t>
                      </a:r>
                      <a:endParaRPr lang="en-US" sz="2800">
                        <a:latin typeface="+mj-lt"/>
                      </a:endParaRPr>
                    </a:p>
                  </a:txBody>
                  <a:tcPr marL="123825" marR="123825" marT="123825" marB="1238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32"/>
                        </a:lnSpc>
                        <a:defRPr/>
                      </a:pPr>
                      <a:r>
                        <a:rPr lang="en-US" sz="2800" b="1">
                          <a:solidFill>
                            <a:srgbClr val="FFFFFF"/>
                          </a:solidFill>
                          <a:latin typeface="+mj-lt"/>
                          <a:ea typeface="Poppins Bold"/>
                          <a:cs typeface="Poppins Bold"/>
                          <a:sym typeface="Poppins Bold"/>
                        </a:rPr>
                        <a:t>N/A</a:t>
                      </a:r>
                      <a:endParaRPr lang="en-US" sz="2800">
                        <a:latin typeface="+mj-lt"/>
                      </a:endParaRPr>
                    </a:p>
                  </a:txBody>
                  <a:tcPr marL="123825" marR="123825" marT="123825" marB="1238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32"/>
                        </a:lnSpc>
                        <a:defRPr/>
                      </a:pPr>
                      <a:r>
                        <a:rPr lang="en-US" sz="2800" b="1" dirty="0">
                          <a:solidFill>
                            <a:srgbClr val="FFFFFF"/>
                          </a:solidFill>
                          <a:latin typeface="+mj-lt"/>
                          <a:ea typeface="Poppins Bold"/>
                          <a:cs typeface="Poppins Bold"/>
                          <a:sym typeface="Poppins Bold"/>
                        </a:rPr>
                        <a:t>$15–$30 per person</a:t>
                      </a:r>
                      <a:endParaRPr lang="en-US" sz="2800" dirty="0">
                        <a:latin typeface="+mj-lt"/>
                      </a:endParaRPr>
                    </a:p>
                  </a:txBody>
                  <a:tcPr marL="123825" marR="123825" marT="123825" marB="1238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32"/>
                        </a:lnSpc>
                        <a:defRPr/>
                      </a:pPr>
                      <a:r>
                        <a:rPr lang="en-US" sz="2800" b="1" dirty="0">
                          <a:solidFill>
                            <a:srgbClr val="FFFFFF"/>
                          </a:solidFill>
                          <a:latin typeface="+mj-lt"/>
                          <a:ea typeface="Poppins Bold"/>
                          <a:cs typeface="Poppins Bold"/>
                          <a:sym typeface="Poppins Bold"/>
                        </a:rPr>
                        <a:t>$20–$35 per person</a:t>
                      </a:r>
                      <a:endParaRPr lang="en-US" sz="2800" dirty="0">
                        <a:latin typeface="+mj-lt"/>
                      </a:endParaRPr>
                    </a:p>
                  </a:txBody>
                  <a:tcPr marL="123825" marR="123825" marT="123825" marB="1238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32"/>
                        </a:lnSpc>
                        <a:defRPr/>
                      </a:pPr>
                      <a:r>
                        <a:rPr lang="en-US" sz="2800" b="1" dirty="0">
                          <a:solidFill>
                            <a:srgbClr val="FFFFFF"/>
                          </a:solidFill>
                          <a:latin typeface="+mj-lt"/>
                          <a:ea typeface="Poppins Bold"/>
                          <a:cs typeface="Poppins Bold"/>
                          <a:sym typeface="Poppins Bold"/>
                        </a:rPr>
                        <a:t>$25–$40 per person</a:t>
                      </a:r>
                      <a:endParaRPr lang="en-US" sz="2800" dirty="0">
                        <a:latin typeface="+mj-lt"/>
                      </a:endParaRPr>
                    </a:p>
                  </a:txBody>
                  <a:tcPr marL="123825" marR="123825" marT="123825" marB="1238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32"/>
                        </a:lnSpc>
                        <a:defRPr/>
                      </a:pPr>
                      <a:r>
                        <a:rPr lang="en-US" sz="2800" b="1">
                          <a:solidFill>
                            <a:srgbClr val="FFFFFF"/>
                          </a:solidFill>
                          <a:latin typeface="+mj-lt"/>
                          <a:ea typeface="Poppins Bold"/>
                          <a:cs typeface="Poppins Bold"/>
                          <a:sym typeface="Poppins Bold"/>
                        </a:rPr>
                        <a:t>$20–$35 per person</a:t>
                      </a:r>
                      <a:endParaRPr lang="en-US" sz="2800">
                        <a:latin typeface="+mj-lt"/>
                      </a:endParaRPr>
                    </a:p>
                  </a:txBody>
                  <a:tcPr marL="123825" marR="123825" marT="123825" marB="1238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32"/>
                        </a:lnSpc>
                        <a:defRPr/>
                      </a:pPr>
                      <a:r>
                        <a:rPr lang="en-US" sz="2800" b="1">
                          <a:solidFill>
                            <a:srgbClr val="FFFFFF"/>
                          </a:solidFill>
                          <a:latin typeface="+mj-lt"/>
                          <a:ea typeface="Poppins Bold"/>
                          <a:cs typeface="Poppins Bold"/>
                          <a:sym typeface="Poppins Bold"/>
                        </a:rPr>
                        <a:t>$15–$30 per person</a:t>
                      </a:r>
                      <a:endParaRPr lang="en-US" sz="2800">
                        <a:latin typeface="+mj-lt"/>
                      </a:endParaRPr>
                    </a:p>
                  </a:txBody>
                  <a:tcPr marL="123825" marR="123825" marT="123825" marB="1238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32"/>
                        </a:lnSpc>
                        <a:defRPr/>
                      </a:pPr>
                      <a:r>
                        <a:rPr lang="en-US" sz="2800" b="1">
                          <a:solidFill>
                            <a:srgbClr val="FFFFFF"/>
                          </a:solidFill>
                          <a:latin typeface="+mj-lt"/>
                          <a:ea typeface="Poppins Bold"/>
                          <a:cs typeface="Poppins Bold"/>
                          <a:sym typeface="Poppins Bold"/>
                        </a:rPr>
                        <a:t>Varies</a:t>
                      </a:r>
                      <a:endParaRPr lang="en-US" sz="2800">
                        <a:latin typeface="+mj-lt"/>
                      </a:endParaRPr>
                    </a:p>
                  </a:txBody>
                  <a:tcPr marL="123825" marR="123825" marT="123825" marB="1238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080660">
                <a:tc>
                  <a:txBody>
                    <a:bodyPr/>
                    <a:lstStyle/>
                    <a:p>
                      <a:pPr algn="l">
                        <a:lnSpc>
                          <a:spcPts val="2632"/>
                        </a:lnSpc>
                        <a:defRPr/>
                      </a:pPr>
                      <a:r>
                        <a:rPr lang="en-US" sz="2800" b="1">
                          <a:solidFill>
                            <a:srgbClr val="FFFFFF"/>
                          </a:solidFill>
                          <a:latin typeface="+mj-lt"/>
                          <a:ea typeface="Poppins Bold"/>
                          <a:cs typeface="Poppins Bold"/>
                          <a:sym typeface="Poppins Bold"/>
                        </a:rPr>
                        <a:t>DiAnoia’s</a:t>
                      </a:r>
                      <a:endParaRPr lang="en-US" sz="2800">
                        <a:latin typeface="+mj-lt"/>
                      </a:endParaRPr>
                    </a:p>
                    <a:p>
                      <a:pPr algn="l">
                        <a:lnSpc>
                          <a:spcPts val="2632"/>
                        </a:lnSpc>
                      </a:pPr>
                      <a:r>
                        <a:rPr lang="en-US" sz="2800" b="1">
                          <a:solidFill>
                            <a:srgbClr val="FFFFFF"/>
                          </a:solidFill>
                          <a:latin typeface="+mj-lt"/>
                          <a:ea typeface="Poppins Bold"/>
                          <a:cs typeface="Poppins Bold"/>
                          <a:sym typeface="Poppins Bold"/>
                        </a:rPr>
                        <a:t>  Eatery</a:t>
                      </a:r>
                    </a:p>
                  </a:txBody>
                  <a:tcPr marL="123825" marR="123825" marT="123825" marB="1238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32"/>
                        </a:lnSpc>
                        <a:defRPr/>
                      </a:pPr>
                      <a:r>
                        <a:rPr lang="en-US" sz="2800" b="1">
                          <a:solidFill>
                            <a:srgbClr val="FFFFFF"/>
                          </a:solidFill>
                          <a:latin typeface="+mj-lt"/>
                          <a:ea typeface="Poppins Bold"/>
                          <a:cs typeface="Poppins Bold"/>
                          <a:sym typeface="Poppins Bold"/>
                        </a:rPr>
                        <a:t>$40–$80 per person</a:t>
                      </a:r>
                      <a:endParaRPr lang="en-US" sz="2800">
                        <a:latin typeface="+mj-lt"/>
                      </a:endParaRPr>
                    </a:p>
                  </a:txBody>
                  <a:tcPr marL="123825" marR="123825" marT="123825" marB="1238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32"/>
                        </a:lnSpc>
                        <a:defRPr/>
                      </a:pPr>
                      <a:r>
                        <a:rPr lang="en-US" sz="2800" b="1" dirty="0">
                          <a:solidFill>
                            <a:srgbClr val="FFFFFF"/>
                          </a:solidFill>
                          <a:latin typeface="+mj-lt"/>
                          <a:ea typeface="Poppins Bold"/>
                          <a:cs typeface="Poppins Bold"/>
                          <a:sym typeface="Poppins Bold"/>
                        </a:rPr>
                        <a:t>$25–$50 per person</a:t>
                      </a:r>
                      <a:endParaRPr lang="en-US" sz="2800" dirty="0">
                        <a:latin typeface="+mj-lt"/>
                      </a:endParaRPr>
                    </a:p>
                  </a:txBody>
                  <a:tcPr marL="123825" marR="123825" marT="123825" marB="1238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32"/>
                        </a:lnSpc>
                        <a:defRPr/>
                      </a:pPr>
                      <a:r>
                        <a:rPr lang="en-US" sz="2800" b="1" dirty="0">
                          <a:solidFill>
                            <a:srgbClr val="FFFFFF"/>
                          </a:solidFill>
                          <a:latin typeface="+mj-lt"/>
                          <a:ea typeface="Poppins Bold"/>
                          <a:cs typeface="Poppins Bold"/>
                          <a:sym typeface="Poppins Bold"/>
                        </a:rPr>
                        <a:t>$30–$60 per person</a:t>
                      </a:r>
                      <a:endParaRPr lang="en-US" sz="2800" dirty="0">
                        <a:latin typeface="+mj-lt"/>
                      </a:endParaRPr>
                    </a:p>
                  </a:txBody>
                  <a:tcPr marL="123825" marR="123825" marT="123825" marB="1238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32"/>
                        </a:lnSpc>
                        <a:defRPr/>
                      </a:pPr>
                      <a:r>
                        <a:rPr lang="en-US" sz="2800" b="1" dirty="0">
                          <a:solidFill>
                            <a:srgbClr val="FFFFFF"/>
                          </a:solidFill>
                          <a:latin typeface="+mj-lt"/>
                          <a:ea typeface="Poppins Bold"/>
                          <a:cs typeface="Poppins Bold"/>
                          <a:sym typeface="Poppins Bold"/>
                        </a:rPr>
                        <a:t>$35–$60 per person</a:t>
                      </a:r>
                      <a:endParaRPr lang="en-US" sz="2800" dirty="0">
                        <a:latin typeface="+mj-lt"/>
                      </a:endParaRPr>
                    </a:p>
                  </a:txBody>
                  <a:tcPr marL="123825" marR="123825" marT="123825" marB="1238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32"/>
                        </a:lnSpc>
                        <a:defRPr/>
                      </a:pPr>
                      <a:r>
                        <a:rPr lang="en-US" sz="2800" b="1" dirty="0">
                          <a:solidFill>
                            <a:srgbClr val="FFFFFF"/>
                          </a:solidFill>
                          <a:latin typeface="+mj-lt"/>
                          <a:ea typeface="Poppins Bold"/>
                          <a:cs typeface="Poppins Bold"/>
                          <a:sym typeface="Poppins Bold"/>
                        </a:rPr>
                        <a:t>$30–$50 per person</a:t>
                      </a:r>
                      <a:endParaRPr lang="en-US" sz="2800" dirty="0">
                        <a:latin typeface="+mj-lt"/>
                      </a:endParaRPr>
                    </a:p>
                  </a:txBody>
                  <a:tcPr marL="123825" marR="123825" marT="123825" marB="1238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32"/>
                        </a:lnSpc>
                        <a:defRPr/>
                      </a:pPr>
                      <a:r>
                        <a:rPr lang="en-US" sz="2800" b="1" dirty="0">
                          <a:solidFill>
                            <a:srgbClr val="FFFFFF"/>
                          </a:solidFill>
                          <a:latin typeface="+mj-lt"/>
                          <a:ea typeface="Poppins Bold"/>
                          <a:cs typeface="Poppins Bold"/>
                          <a:sym typeface="Poppins Bold"/>
                        </a:rPr>
                        <a:t>$25–$40 per person</a:t>
                      </a:r>
                      <a:endParaRPr lang="en-US" sz="2800" dirty="0">
                        <a:latin typeface="+mj-lt"/>
                      </a:endParaRPr>
                    </a:p>
                  </a:txBody>
                  <a:tcPr marL="123825" marR="123825" marT="123825" marB="1238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632"/>
                        </a:lnSpc>
                        <a:defRPr/>
                      </a:pPr>
                      <a:r>
                        <a:rPr lang="en-US" sz="2800" b="1" dirty="0">
                          <a:solidFill>
                            <a:srgbClr val="FFFFFF"/>
                          </a:solidFill>
                          <a:latin typeface="+mj-lt"/>
                          <a:ea typeface="Poppins Bold"/>
                          <a:cs typeface="Poppins Bold"/>
                          <a:sym typeface="Poppins Bold"/>
                        </a:rPr>
                        <a:t>Varies based</a:t>
                      </a:r>
                      <a:endParaRPr lang="en-US" sz="2800" dirty="0">
                        <a:latin typeface="+mj-lt"/>
                      </a:endParaRPr>
                    </a:p>
                  </a:txBody>
                  <a:tcPr marL="123825" marR="123825" marT="123825" marB="1238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TextBox 5"/>
          <p:cNvSpPr txBox="1"/>
          <p:nvPr/>
        </p:nvSpPr>
        <p:spPr>
          <a:xfrm>
            <a:off x="0" y="1076325"/>
            <a:ext cx="18288000" cy="994503"/>
          </a:xfrm>
          <a:prstGeom prst="rect">
            <a:avLst/>
          </a:prstGeom>
        </p:spPr>
        <p:txBody>
          <a:bodyPr lIns="0" tIns="0" rIns="0" bIns="0" rtlCol="0" anchor="t">
            <a:spAutoFit/>
          </a:bodyPr>
          <a:lstStyle/>
          <a:p>
            <a:pPr algn="ctr">
              <a:lnSpc>
                <a:spcPts val="7725"/>
              </a:lnSpc>
              <a:spcBef>
                <a:spcPct val="0"/>
              </a:spcBef>
            </a:pPr>
            <a:r>
              <a:rPr lang="en-US" sz="7000" b="1" spc="637" dirty="0">
                <a:solidFill>
                  <a:srgbClr val="FFFFFF"/>
                </a:solidFill>
                <a:latin typeface="+mj-lt"/>
                <a:ea typeface="Poppins Bold"/>
                <a:cs typeface="Poppins Bold"/>
                <a:sym typeface="Poppins Bold"/>
              </a:rPr>
              <a:t>Sample Packages from Competitors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graphicFrame>
        <p:nvGraphicFramePr>
          <p:cNvPr id="3" name="Table 3"/>
          <p:cNvGraphicFramePr>
            <a:graphicFrameLocks noGrp="1"/>
          </p:cNvGraphicFramePr>
          <p:nvPr>
            <p:extLst>
              <p:ext uri="{D42A27DB-BD31-4B8C-83A1-F6EECF244321}">
                <p14:modId xmlns:p14="http://schemas.microsoft.com/office/powerpoint/2010/main" val="817217510"/>
              </p:ext>
            </p:extLst>
          </p:nvPr>
        </p:nvGraphicFramePr>
        <p:xfrm>
          <a:off x="1427097" y="4772860"/>
          <a:ext cx="15832203" cy="4485439"/>
        </p:xfrm>
        <a:graphic>
          <a:graphicData uri="http://schemas.openxmlformats.org/drawingml/2006/table">
            <a:tbl>
              <a:tblPr/>
              <a:tblGrid>
                <a:gridCol w="3452461">
                  <a:extLst>
                    <a:ext uri="{9D8B030D-6E8A-4147-A177-3AD203B41FA5}">
                      <a16:colId xmlns:a16="http://schemas.microsoft.com/office/drawing/2014/main" val="20000"/>
                    </a:ext>
                  </a:extLst>
                </a:gridCol>
                <a:gridCol w="3118876">
                  <a:extLst>
                    <a:ext uri="{9D8B030D-6E8A-4147-A177-3AD203B41FA5}">
                      <a16:colId xmlns:a16="http://schemas.microsoft.com/office/drawing/2014/main" val="20001"/>
                    </a:ext>
                  </a:extLst>
                </a:gridCol>
                <a:gridCol w="2847839">
                  <a:extLst>
                    <a:ext uri="{9D8B030D-6E8A-4147-A177-3AD203B41FA5}">
                      <a16:colId xmlns:a16="http://schemas.microsoft.com/office/drawing/2014/main" val="20002"/>
                    </a:ext>
                  </a:extLst>
                </a:gridCol>
                <a:gridCol w="6413027">
                  <a:extLst>
                    <a:ext uri="{9D8B030D-6E8A-4147-A177-3AD203B41FA5}">
                      <a16:colId xmlns:a16="http://schemas.microsoft.com/office/drawing/2014/main" val="20003"/>
                    </a:ext>
                  </a:extLst>
                </a:gridCol>
              </a:tblGrid>
              <a:tr h="1119178">
                <a:tc>
                  <a:txBody>
                    <a:bodyPr/>
                    <a:lstStyle/>
                    <a:p>
                      <a:pPr algn="ctr">
                        <a:lnSpc>
                          <a:spcPts val="2632"/>
                        </a:lnSpc>
                        <a:defRPr/>
                      </a:pPr>
                      <a:r>
                        <a:rPr lang="en-US" sz="2800" b="1" dirty="0">
                          <a:solidFill>
                            <a:srgbClr val="FFFFFF"/>
                          </a:solidFill>
                          <a:latin typeface="+mj-lt"/>
                          <a:ea typeface="Poppins Bold"/>
                          <a:cs typeface="Poppins Bold"/>
                          <a:sym typeface="Poppins Bold"/>
                        </a:rPr>
                        <a:t>Event</a:t>
                      </a:r>
                      <a:endParaRPr lang="en-US" sz="2800" b="1" dirty="0">
                        <a:latin typeface="+mj-lt"/>
                      </a:endParaRPr>
                    </a:p>
                    <a:p>
                      <a:pPr algn="ctr">
                        <a:lnSpc>
                          <a:spcPts val="2632"/>
                        </a:lnSpc>
                      </a:pPr>
                      <a:r>
                        <a:rPr lang="en-US" sz="2800" b="1" dirty="0">
                          <a:solidFill>
                            <a:srgbClr val="FFFFFF"/>
                          </a:solidFill>
                          <a:latin typeface="+mj-lt"/>
                          <a:ea typeface="Poppins Bold"/>
                          <a:cs typeface="Poppins Bold"/>
                          <a:sym typeface="Poppins Bold"/>
                        </a:rPr>
                        <a:t>  Type</a:t>
                      </a:r>
                    </a:p>
                  </a:txBody>
                  <a:tcPr marL="142875" marR="142875" marT="142875" marB="1428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a:solidFill>
                            <a:srgbClr val="FFFFFF"/>
                          </a:solidFill>
                          <a:latin typeface="+mj-lt"/>
                          <a:ea typeface="Poppins Bold"/>
                          <a:cs typeface="Poppins Bold"/>
                          <a:sym typeface="Poppins Bold"/>
                        </a:rPr>
                        <a:t>Service</a:t>
                      </a:r>
                      <a:endParaRPr lang="en-US" sz="2800" b="1">
                        <a:latin typeface="+mj-lt"/>
                      </a:endParaRPr>
                    </a:p>
                  </a:txBody>
                  <a:tcPr marL="142875" marR="142875" marT="142875" marB="1428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a:solidFill>
                            <a:srgbClr val="FFFFFF"/>
                          </a:solidFill>
                          <a:latin typeface="+mj-lt"/>
                          <a:ea typeface="Poppins Bold"/>
                          <a:cs typeface="Poppins Bold"/>
                          <a:sym typeface="Poppins Bold"/>
                        </a:rPr>
                        <a:t>Proposed Price</a:t>
                      </a:r>
                      <a:endParaRPr lang="en-US" sz="2800" b="1">
                        <a:latin typeface="+mj-lt"/>
                      </a:endParaRPr>
                    </a:p>
                    <a:p>
                      <a:pPr algn="ctr">
                        <a:lnSpc>
                          <a:spcPts val="2632"/>
                        </a:lnSpc>
                      </a:pPr>
                      <a:r>
                        <a:rPr lang="en-US" sz="2800" b="1">
                          <a:solidFill>
                            <a:srgbClr val="FFFFFF"/>
                          </a:solidFill>
                          <a:latin typeface="+mj-lt"/>
                          <a:ea typeface="Poppins Bold"/>
                          <a:cs typeface="Poppins Bold"/>
                          <a:sym typeface="Poppins Bold"/>
                        </a:rPr>
                        <a:t>  (per person)</a:t>
                      </a:r>
                    </a:p>
                  </a:txBody>
                  <a:tcPr marL="142875" marR="142875" marT="142875" marB="1428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a:solidFill>
                            <a:srgbClr val="FFFFFF"/>
                          </a:solidFill>
                          <a:latin typeface="+mj-lt"/>
                          <a:ea typeface="Poppins Bold"/>
                          <a:cs typeface="Poppins Bold"/>
                          <a:sym typeface="Poppins Bold"/>
                        </a:rPr>
                        <a:t>Comments</a:t>
                      </a:r>
                      <a:endParaRPr lang="en-US" sz="2800" b="1">
                        <a:latin typeface="+mj-lt"/>
                      </a:endParaRPr>
                    </a:p>
                  </a:txBody>
                  <a:tcPr marL="142875" marR="142875" marT="142875" marB="1428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119178">
                <a:tc>
                  <a:txBody>
                    <a:bodyPr/>
                    <a:lstStyle/>
                    <a:p>
                      <a:pPr algn="ctr">
                        <a:lnSpc>
                          <a:spcPts val="2632"/>
                        </a:lnSpc>
                        <a:defRPr/>
                      </a:pPr>
                      <a:endParaRPr lang="en-US" sz="2800" b="1" dirty="0">
                        <a:latin typeface="+mj-lt"/>
                      </a:endParaRPr>
                    </a:p>
                  </a:txBody>
                  <a:tcPr marL="142875" marR="142875" marT="142875" marB="1428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dirty="0">
                          <a:solidFill>
                            <a:srgbClr val="FFFFFF"/>
                          </a:solidFill>
                          <a:latin typeface="+mj-lt"/>
                          <a:ea typeface="Poppins Bold"/>
                          <a:cs typeface="Poppins Bold"/>
                          <a:sym typeface="Poppins Bold"/>
                        </a:rPr>
                        <a:t>Breakfast Options</a:t>
                      </a:r>
                      <a:endParaRPr lang="en-US" sz="2800" b="1" dirty="0">
                        <a:latin typeface="+mj-lt"/>
                      </a:endParaRPr>
                    </a:p>
                  </a:txBody>
                  <a:tcPr marL="142875" marR="142875" marT="142875" marB="1428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dirty="0">
                          <a:solidFill>
                            <a:srgbClr val="FFFFFF"/>
                          </a:solidFill>
                          <a:latin typeface="+mj-lt"/>
                          <a:ea typeface="Poppins Bold"/>
                          <a:cs typeface="Poppins Bold"/>
                          <a:sym typeface="Poppins Bold"/>
                        </a:rPr>
                        <a:t>$12–$25</a:t>
                      </a:r>
                      <a:endParaRPr lang="en-US" sz="2800" b="1" dirty="0">
                        <a:latin typeface="+mj-lt"/>
                      </a:endParaRPr>
                    </a:p>
                  </a:txBody>
                  <a:tcPr marL="142875" marR="142875" marT="142875" marB="1428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a:solidFill>
                            <a:srgbClr val="FFFFFF"/>
                          </a:solidFill>
                          <a:latin typeface="+mj-lt"/>
                          <a:ea typeface="Poppins Bold"/>
                          <a:cs typeface="Poppins Bold"/>
                          <a:sym typeface="Poppins Bold"/>
                        </a:rPr>
                        <a:t>Affordable pricing</a:t>
                      </a:r>
                      <a:endParaRPr lang="en-US" sz="2800" b="1">
                        <a:latin typeface="+mj-lt"/>
                      </a:endParaRPr>
                    </a:p>
                    <a:p>
                      <a:pPr algn="ctr">
                        <a:lnSpc>
                          <a:spcPts val="2632"/>
                        </a:lnSpc>
                      </a:pPr>
                      <a:r>
                        <a:rPr lang="en-US" sz="2800" b="1">
                          <a:solidFill>
                            <a:srgbClr val="FFFFFF"/>
                          </a:solidFill>
                          <a:latin typeface="+mj-lt"/>
                          <a:ea typeface="Poppins Bold"/>
                          <a:cs typeface="Poppins Bold"/>
                          <a:sym typeface="Poppins Bold"/>
                        </a:rPr>
                        <a:t>  with options like pastries and coffee.</a:t>
                      </a:r>
                    </a:p>
                  </a:txBody>
                  <a:tcPr marL="142875" marR="142875" marT="142875" marB="1428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127905">
                <a:tc>
                  <a:txBody>
                    <a:bodyPr/>
                    <a:lstStyle/>
                    <a:p>
                      <a:pPr algn="ctr">
                        <a:lnSpc>
                          <a:spcPts val="2632"/>
                        </a:lnSpc>
                        <a:defRPr/>
                      </a:pPr>
                      <a:r>
                        <a:rPr lang="en-US" sz="2800" b="1">
                          <a:solidFill>
                            <a:srgbClr val="FFFFFF"/>
                          </a:solidFill>
                          <a:latin typeface="+mj-lt"/>
                          <a:ea typeface="Poppins Bold"/>
                          <a:cs typeface="Poppins Bold"/>
                          <a:sym typeface="Poppins Bold"/>
                        </a:rPr>
                        <a:t>Corporate</a:t>
                      </a:r>
                      <a:endParaRPr lang="en-US" sz="2800" b="1">
                        <a:latin typeface="+mj-lt"/>
                      </a:endParaRPr>
                    </a:p>
                    <a:p>
                      <a:pPr algn="ctr">
                        <a:lnSpc>
                          <a:spcPts val="2632"/>
                        </a:lnSpc>
                      </a:pPr>
                      <a:r>
                        <a:rPr lang="en-US" sz="2800" b="1">
                          <a:solidFill>
                            <a:srgbClr val="FFFFFF"/>
                          </a:solidFill>
                          <a:latin typeface="+mj-lt"/>
                          <a:ea typeface="Poppins Bold"/>
                          <a:cs typeface="Poppins Bold"/>
                          <a:sym typeface="Poppins Bold"/>
                        </a:rPr>
                        <a:t>  Events</a:t>
                      </a:r>
                    </a:p>
                  </a:txBody>
                  <a:tcPr marL="142875" marR="142875" marT="142875" marB="1428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dirty="0">
                          <a:solidFill>
                            <a:srgbClr val="FFFFFF"/>
                          </a:solidFill>
                          <a:latin typeface="+mj-lt"/>
                          <a:ea typeface="Poppins Bold"/>
                          <a:cs typeface="Poppins Bold"/>
                          <a:sym typeface="Poppins Bold"/>
                        </a:rPr>
                        <a:t>Lunch Options</a:t>
                      </a:r>
                      <a:endParaRPr lang="en-US" sz="2800" b="1" dirty="0">
                        <a:latin typeface="+mj-lt"/>
                      </a:endParaRPr>
                    </a:p>
                  </a:txBody>
                  <a:tcPr marL="142875" marR="142875" marT="142875" marB="1428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dirty="0">
                          <a:solidFill>
                            <a:srgbClr val="FFFFFF"/>
                          </a:solidFill>
                          <a:latin typeface="+mj-lt"/>
                          <a:ea typeface="Poppins Bold"/>
                          <a:cs typeface="Poppins Bold"/>
                          <a:sym typeface="Poppins Bold"/>
                        </a:rPr>
                        <a:t>$18–$35</a:t>
                      </a:r>
                      <a:endParaRPr lang="en-US" sz="2800" b="1" dirty="0">
                        <a:latin typeface="+mj-lt"/>
                      </a:endParaRPr>
                    </a:p>
                  </a:txBody>
                  <a:tcPr marL="142875" marR="142875" marT="142875" marB="1428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dirty="0">
                          <a:solidFill>
                            <a:srgbClr val="FFFFFF"/>
                          </a:solidFill>
                          <a:latin typeface="+mj-lt"/>
                          <a:ea typeface="Poppins Bold"/>
                          <a:cs typeface="Poppins Bold"/>
                          <a:sym typeface="Poppins Bold"/>
                        </a:rPr>
                        <a:t>Includes boxed</a:t>
                      </a:r>
                      <a:endParaRPr lang="en-US" sz="2800" b="1" dirty="0">
                        <a:latin typeface="+mj-lt"/>
                      </a:endParaRPr>
                    </a:p>
                    <a:p>
                      <a:pPr algn="ctr">
                        <a:lnSpc>
                          <a:spcPts val="2632"/>
                        </a:lnSpc>
                      </a:pPr>
                      <a:r>
                        <a:rPr lang="en-US" sz="2800" b="1" dirty="0">
                          <a:solidFill>
                            <a:srgbClr val="FFFFFF"/>
                          </a:solidFill>
                          <a:latin typeface="+mj-lt"/>
                          <a:ea typeface="Poppins Bold"/>
                          <a:cs typeface="Poppins Bold"/>
                          <a:sym typeface="Poppins Bold"/>
                        </a:rPr>
                        <a:t>  lunches or hot buffet options.</a:t>
                      </a:r>
                    </a:p>
                  </a:txBody>
                  <a:tcPr marL="142875" marR="142875" marT="142875" marB="1428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119178">
                <a:tc>
                  <a:txBody>
                    <a:bodyPr/>
                    <a:lstStyle/>
                    <a:p>
                      <a:pPr algn="ctr">
                        <a:lnSpc>
                          <a:spcPts val="2632"/>
                        </a:lnSpc>
                        <a:defRPr/>
                      </a:pPr>
                      <a:r>
                        <a:rPr lang="en-US" sz="2800" b="1">
                          <a:solidFill>
                            <a:srgbClr val="FFFFFF"/>
                          </a:solidFill>
                          <a:latin typeface="+mj-lt"/>
                          <a:ea typeface="Poppins Bold"/>
                          <a:cs typeface="Poppins Bold"/>
                          <a:sym typeface="Poppins Bold"/>
                        </a:rPr>
                        <a:t> </a:t>
                      </a:r>
                      <a:endParaRPr lang="en-US" sz="2800" b="1">
                        <a:latin typeface="+mj-lt"/>
                      </a:endParaRPr>
                    </a:p>
                  </a:txBody>
                  <a:tcPr marL="142875" marR="142875" marT="142875" marB="1428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dirty="0">
                          <a:solidFill>
                            <a:srgbClr val="FFFFFF"/>
                          </a:solidFill>
                          <a:latin typeface="+mj-lt"/>
                          <a:ea typeface="Poppins Bold"/>
                          <a:cs typeface="Poppins Bold"/>
                          <a:sym typeface="Poppins Bold"/>
                        </a:rPr>
                        <a:t>Buffet Options</a:t>
                      </a:r>
                      <a:endParaRPr lang="en-US" sz="2800" b="1" dirty="0">
                        <a:latin typeface="+mj-lt"/>
                      </a:endParaRPr>
                    </a:p>
                  </a:txBody>
                  <a:tcPr marL="142875" marR="142875" marT="142875" marB="1428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dirty="0">
                          <a:solidFill>
                            <a:srgbClr val="FFFFFF"/>
                          </a:solidFill>
                          <a:latin typeface="+mj-lt"/>
                          <a:ea typeface="Poppins Bold"/>
                          <a:cs typeface="Poppins Bold"/>
                          <a:sym typeface="Poppins Bold"/>
                        </a:rPr>
                        <a:t>$25–$50</a:t>
                      </a:r>
                      <a:endParaRPr lang="en-US" sz="2800" b="1" dirty="0">
                        <a:latin typeface="+mj-lt"/>
                      </a:endParaRPr>
                    </a:p>
                  </a:txBody>
                  <a:tcPr marL="142875" marR="142875" marT="142875" marB="1428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dirty="0">
                          <a:solidFill>
                            <a:srgbClr val="FFFFFF"/>
                          </a:solidFill>
                          <a:latin typeface="+mj-lt"/>
                          <a:ea typeface="Poppins Bold"/>
                          <a:cs typeface="Poppins Bold"/>
                          <a:sym typeface="Poppins Bold"/>
                        </a:rPr>
                        <a:t>Flexible pricing for</a:t>
                      </a:r>
                      <a:endParaRPr lang="en-US" sz="2800" b="1" dirty="0">
                        <a:latin typeface="+mj-lt"/>
                      </a:endParaRPr>
                    </a:p>
                    <a:p>
                      <a:pPr algn="ctr">
                        <a:lnSpc>
                          <a:spcPts val="2632"/>
                        </a:lnSpc>
                      </a:pPr>
                      <a:r>
                        <a:rPr lang="en-US" sz="2800" b="1" dirty="0">
                          <a:solidFill>
                            <a:srgbClr val="FFFFFF"/>
                          </a:solidFill>
                          <a:latin typeface="+mj-lt"/>
                          <a:ea typeface="Poppins Bold"/>
                          <a:cs typeface="Poppins Bold"/>
                          <a:sym typeface="Poppins Bold"/>
                        </a:rPr>
                        <a:t>  protein, sides, and dessert options.</a:t>
                      </a:r>
                    </a:p>
                  </a:txBody>
                  <a:tcPr marL="142875" marR="142875" marT="142875" marB="1428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4" name="AutoShape 4"/>
          <p:cNvSpPr/>
          <p:nvPr/>
        </p:nvSpPr>
        <p:spPr>
          <a:xfrm>
            <a:off x="-1465595" y="0"/>
            <a:ext cx="21617586" cy="4331834"/>
          </a:xfrm>
          <a:prstGeom prst="rect">
            <a:avLst/>
          </a:prstGeom>
          <a:solidFill>
            <a:srgbClr val="000000"/>
          </a:solidFill>
        </p:spPr>
        <p:txBody>
          <a:bodyPr/>
          <a:lstStyle/>
          <a:p>
            <a:endParaRPr lang="en-US"/>
          </a:p>
        </p:txBody>
      </p:sp>
      <p:sp>
        <p:nvSpPr>
          <p:cNvPr id="5" name="TextBox 5"/>
          <p:cNvSpPr txBox="1"/>
          <p:nvPr/>
        </p:nvSpPr>
        <p:spPr>
          <a:xfrm>
            <a:off x="0" y="1076325"/>
            <a:ext cx="18288000" cy="994503"/>
          </a:xfrm>
          <a:prstGeom prst="rect">
            <a:avLst/>
          </a:prstGeom>
        </p:spPr>
        <p:txBody>
          <a:bodyPr lIns="0" tIns="0" rIns="0" bIns="0" rtlCol="0" anchor="t">
            <a:spAutoFit/>
          </a:bodyPr>
          <a:lstStyle/>
          <a:p>
            <a:pPr algn="ctr">
              <a:lnSpc>
                <a:spcPts val="7725"/>
              </a:lnSpc>
              <a:spcBef>
                <a:spcPct val="0"/>
              </a:spcBef>
            </a:pPr>
            <a:r>
              <a:rPr lang="en-US" sz="7000" b="1" spc="637" dirty="0">
                <a:solidFill>
                  <a:srgbClr val="FFFFFF"/>
                </a:solidFill>
                <a:latin typeface="+mj-lt"/>
                <a:ea typeface="Poppins Bold"/>
                <a:cs typeface="Poppins Bold"/>
                <a:sym typeface="Poppins Bold"/>
              </a:rPr>
              <a:t>Suggested Packages for The PA Market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AutoShape 3"/>
          <p:cNvSpPr/>
          <p:nvPr/>
        </p:nvSpPr>
        <p:spPr>
          <a:xfrm>
            <a:off x="16933" y="26458"/>
            <a:ext cx="18288000" cy="4331834"/>
          </a:xfrm>
          <a:prstGeom prst="rect">
            <a:avLst/>
          </a:prstGeom>
          <a:solidFill>
            <a:srgbClr val="000000"/>
          </a:solidFill>
        </p:spPr>
        <p:txBody>
          <a:bodyPr/>
          <a:lstStyle/>
          <a:p>
            <a:endParaRPr lang="en-US"/>
          </a:p>
        </p:txBody>
      </p:sp>
      <p:sp>
        <p:nvSpPr>
          <p:cNvPr id="4" name="TextBox 4"/>
          <p:cNvSpPr txBox="1"/>
          <p:nvPr/>
        </p:nvSpPr>
        <p:spPr>
          <a:xfrm>
            <a:off x="0" y="1076325"/>
            <a:ext cx="18288000" cy="994503"/>
          </a:xfrm>
          <a:prstGeom prst="rect">
            <a:avLst/>
          </a:prstGeom>
        </p:spPr>
        <p:txBody>
          <a:bodyPr lIns="0" tIns="0" rIns="0" bIns="0" rtlCol="0" anchor="t">
            <a:spAutoFit/>
          </a:bodyPr>
          <a:lstStyle/>
          <a:p>
            <a:pPr algn="ctr">
              <a:lnSpc>
                <a:spcPts val="7725"/>
              </a:lnSpc>
              <a:spcBef>
                <a:spcPct val="0"/>
              </a:spcBef>
            </a:pPr>
            <a:r>
              <a:rPr lang="en-US" sz="7000" b="1" spc="637" dirty="0">
                <a:solidFill>
                  <a:srgbClr val="FFFFFF"/>
                </a:solidFill>
                <a:latin typeface="+mj-lt"/>
                <a:ea typeface="Poppins Bold"/>
                <a:cs typeface="Poppins Bold"/>
                <a:sym typeface="Poppins Bold"/>
              </a:rPr>
              <a:t>Suggested Packages for The PA Market</a:t>
            </a:r>
          </a:p>
        </p:txBody>
      </p:sp>
      <p:graphicFrame>
        <p:nvGraphicFramePr>
          <p:cNvPr id="5" name="Table 5"/>
          <p:cNvGraphicFramePr>
            <a:graphicFrameLocks noGrp="1"/>
          </p:cNvGraphicFramePr>
          <p:nvPr>
            <p:extLst>
              <p:ext uri="{D42A27DB-BD31-4B8C-83A1-F6EECF244321}">
                <p14:modId xmlns:p14="http://schemas.microsoft.com/office/powerpoint/2010/main" val="550038851"/>
              </p:ext>
            </p:extLst>
          </p:nvPr>
        </p:nvGraphicFramePr>
        <p:xfrm>
          <a:off x="4644566" y="5143500"/>
          <a:ext cx="12383896" cy="3362325"/>
        </p:xfrm>
        <a:graphic>
          <a:graphicData uri="http://schemas.openxmlformats.org/drawingml/2006/table">
            <a:tbl>
              <a:tblPr/>
              <a:tblGrid>
                <a:gridCol w="3119923">
                  <a:extLst>
                    <a:ext uri="{9D8B030D-6E8A-4147-A177-3AD203B41FA5}">
                      <a16:colId xmlns:a16="http://schemas.microsoft.com/office/drawing/2014/main" val="20000"/>
                    </a:ext>
                  </a:extLst>
                </a:gridCol>
                <a:gridCol w="2848794">
                  <a:extLst>
                    <a:ext uri="{9D8B030D-6E8A-4147-A177-3AD203B41FA5}">
                      <a16:colId xmlns:a16="http://schemas.microsoft.com/office/drawing/2014/main" val="20001"/>
                    </a:ext>
                  </a:extLst>
                </a:gridCol>
                <a:gridCol w="6415179">
                  <a:extLst>
                    <a:ext uri="{9D8B030D-6E8A-4147-A177-3AD203B41FA5}">
                      <a16:colId xmlns:a16="http://schemas.microsoft.com/office/drawing/2014/main" val="20002"/>
                    </a:ext>
                  </a:extLst>
                </a:gridCol>
              </a:tblGrid>
              <a:tr h="1120775">
                <a:tc>
                  <a:txBody>
                    <a:bodyPr/>
                    <a:lstStyle/>
                    <a:p>
                      <a:pPr algn="ctr">
                        <a:lnSpc>
                          <a:spcPts val="2632"/>
                        </a:lnSpc>
                        <a:defRPr/>
                      </a:pPr>
                      <a:r>
                        <a:rPr lang="en-US" sz="2800" b="1" dirty="0">
                          <a:solidFill>
                            <a:srgbClr val="FFFFFF"/>
                          </a:solidFill>
                          <a:latin typeface="+mj-lt"/>
                          <a:ea typeface="Poppins Bold"/>
                          <a:cs typeface="Poppins Bold"/>
                          <a:sym typeface="Poppins Bold"/>
                        </a:rPr>
                        <a:t>Cocktail Hour</a:t>
                      </a:r>
                      <a:endParaRPr lang="en-US" sz="2800" dirty="0">
                        <a:latin typeface="+mj-lt"/>
                      </a:endParaRPr>
                    </a:p>
                  </a:txBody>
                  <a:tcPr marL="142875" marR="142875" marT="142875" marB="1428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dirty="0">
                          <a:solidFill>
                            <a:srgbClr val="FFFFFF"/>
                          </a:solidFill>
                          <a:latin typeface="+mj-lt"/>
                          <a:ea typeface="Poppins Bold"/>
                          <a:cs typeface="Poppins Bold"/>
                          <a:sym typeface="Poppins Bold"/>
                        </a:rPr>
                        <a:t>$30–$45</a:t>
                      </a:r>
                      <a:endParaRPr lang="en-US" sz="2800" dirty="0">
                        <a:latin typeface="+mj-lt"/>
                      </a:endParaRPr>
                    </a:p>
                  </a:txBody>
                  <a:tcPr marL="142875" marR="142875" marT="142875" marB="1428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dirty="0">
                          <a:solidFill>
                            <a:srgbClr val="FFFFFF"/>
                          </a:solidFill>
                          <a:latin typeface="+mj-lt"/>
                          <a:ea typeface="Poppins Bold"/>
                          <a:cs typeface="Poppins Bold"/>
                          <a:sym typeface="Poppins Bold"/>
                        </a:rPr>
                        <a:t>Competitive pricing</a:t>
                      </a:r>
                      <a:endParaRPr lang="en-US" sz="2800" dirty="0">
                        <a:latin typeface="+mj-lt"/>
                      </a:endParaRPr>
                    </a:p>
                    <a:p>
                      <a:pPr algn="ctr">
                        <a:lnSpc>
                          <a:spcPts val="2632"/>
                        </a:lnSpc>
                      </a:pPr>
                      <a:r>
                        <a:rPr lang="en-US" sz="2800" b="1" dirty="0">
                          <a:solidFill>
                            <a:srgbClr val="FFFFFF"/>
                          </a:solidFill>
                          <a:latin typeface="+mj-lt"/>
                          <a:ea typeface="Poppins Bold"/>
                          <a:cs typeface="Poppins Bold"/>
                          <a:sym typeface="Poppins Bold"/>
                        </a:rPr>
                        <a:t>  with unique, customizable packages.</a:t>
                      </a:r>
                    </a:p>
                  </a:txBody>
                  <a:tcPr marL="142875" marR="142875" marT="142875" marB="1428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120775">
                <a:tc>
                  <a:txBody>
                    <a:bodyPr/>
                    <a:lstStyle/>
                    <a:p>
                      <a:pPr algn="ctr">
                        <a:lnSpc>
                          <a:spcPts val="2632"/>
                        </a:lnSpc>
                        <a:defRPr/>
                      </a:pPr>
                      <a:r>
                        <a:rPr lang="en-US" sz="2800" b="1" dirty="0">
                          <a:solidFill>
                            <a:srgbClr val="FFFFFF"/>
                          </a:solidFill>
                          <a:latin typeface="+mj-lt"/>
                          <a:ea typeface="Poppins Bold"/>
                          <a:cs typeface="Poppins Bold"/>
                          <a:sym typeface="Poppins Bold"/>
                        </a:rPr>
                        <a:t>Plated Dinner</a:t>
                      </a:r>
                      <a:endParaRPr lang="en-US" sz="2800" dirty="0">
                        <a:latin typeface="+mj-lt"/>
                      </a:endParaRPr>
                    </a:p>
                  </a:txBody>
                  <a:tcPr marL="142875" marR="142875" marT="142875" marB="1428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dirty="0">
                          <a:solidFill>
                            <a:srgbClr val="FFFFFF"/>
                          </a:solidFill>
                          <a:latin typeface="+mj-lt"/>
                          <a:ea typeface="Poppins Bold"/>
                          <a:cs typeface="Poppins Bold"/>
                          <a:sym typeface="Poppins Bold"/>
                        </a:rPr>
                        <a:t>$90–$180</a:t>
                      </a:r>
                      <a:endParaRPr lang="en-US" sz="2800" dirty="0">
                        <a:latin typeface="+mj-lt"/>
                      </a:endParaRPr>
                    </a:p>
                  </a:txBody>
                  <a:tcPr marL="142875" marR="142875" marT="142875" marB="1428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dirty="0">
                          <a:solidFill>
                            <a:srgbClr val="FFFFFF"/>
                          </a:solidFill>
                          <a:latin typeface="+mj-lt"/>
                          <a:ea typeface="Poppins Bold"/>
                          <a:cs typeface="Poppins Bold"/>
                          <a:sym typeface="Poppins Bold"/>
                        </a:rPr>
                        <a:t>Includes premium</a:t>
                      </a:r>
                      <a:endParaRPr lang="en-US" sz="2800" dirty="0">
                        <a:latin typeface="+mj-lt"/>
                      </a:endParaRPr>
                    </a:p>
                    <a:p>
                      <a:pPr algn="ctr">
                        <a:lnSpc>
                          <a:spcPts val="2632"/>
                        </a:lnSpc>
                      </a:pPr>
                      <a:r>
                        <a:rPr lang="en-US" sz="2800" b="1" dirty="0">
                          <a:solidFill>
                            <a:srgbClr val="FFFFFF"/>
                          </a:solidFill>
                          <a:latin typeface="+mj-lt"/>
                          <a:ea typeface="Poppins Bold"/>
                          <a:cs typeface="Poppins Bold"/>
                          <a:sym typeface="Poppins Bold"/>
                        </a:rPr>
                        <a:t>  options like surf &amp; turf.</a:t>
                      </a:r>
                    </a:p>
                  </a:txBody>
                  <a:tcPr marL="142875" marR="142875" marT="142875" marB="1428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120775">
                <a:tc>
                  <a:txBody>
                    <a:bodyPr/>
                    <a:lstStyle/>
                    <a:p>
                      <a:pPr algn="ctr">
                        <a:lnSpc>
                          <a:spcPts val="2632"/>
                        </a:lnSpc>
                        <a:defRPr/>
                      </a:pPr>
                      <a:r>
                        <a:rPr lang="en-US" sz="2800" b="1" dirty="0">
                          <a:solidFill>
                            <a:srgbClr val="FFFFFF"/>
                          </a:solidFill>
                          <a:latin typeface="+mj-lt"/>
                          <a:ea typeface="Poppins Bold"/>
                          <a:cs typeface="Poppins Bold"/>
                          <a:sym typeface="Poppins Bold"/>
                        </a:rPr>
                        <a:t>Bar Packages</a:t>
                      </a:r>
                      <a:endParaRPr lang="en-US" sz="2800" dirty="0">
                        <a:latin typeface="+mj-lt"/>
                      </a:endParaRPr>
                    </a:p>
                  </a:txBody>
                  <a:tcPr marL="142875" marR="142875" marT="142875" marB="1428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dirty="0">
                          <a:solidFill>
                            <a:srgbClr val="FFFFFF"/>
                          </a:solidFill>
                          <a:latin typeface="+mj-lt"/>
                          <a:ea typeface="Poppins Bold"/>
                          <a:cs typeface="Poppins Bold"/>
                          <a:sym typeface="Poppins Bold"/>
                        </a:rPr>
                        <a:t>$20–$45 per hour</a:t>
                      </a:r>
                      <a:endParaRPr lang="en-US" sz="2800" dirty="0">
                        <a:latin typeface="+mj-lt"/>
                      </a:endParaRPr>
                    </a:p>
                  </a:txBody>
                  <a:tcPr marL="142875" marR="142875" marT="142875" marB="1428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dirty="0">
                          <a:solidFill>
                            <a:srgbClr val="FFFFFF"/>
                          </a:solidFill>
                          <a:latin typeface="+mj-lt"/>
                          <a:ea typeface="Poppins Bold"/>
                          <a:cs typeface="Poppins Bold"/>
                          <a:sym typeface="Poppins Bold"/>
                        </a:rPr>
                        <a:t>Add value with</a:t>
                      </a:r>
                      <a:endParaRPr lang="en-US" sz="2800" dirty="0">
                        <a:latin typeface="+mj-lt"/>
                      </a:endParaRPr>
                    </a:p>
                    <a:p>
                      <a:pPr algn="ctr">
                        <a:lnSpc>
                          <a:spcPts val="2632"/>
                        </a:lnSpc>
                      </a:pPr>
                      <a:r>
                        <a:rPr lang="en-US" sz="2800" b="1" dirty="0">
                          <a:solidFill>
                            <a:srgbClr val="FFFFFF"/>
                          </a:solidFill>
                          <a:latin typeface="+mj-lt"/>
                          <a:ea typeface="Poppins Bold"/>
                          <a:cs typeface="Poppins Bold"/>
                          <a:sym typeface="Poppins Bold"/>
                        </a:rPr>
                        <a:t>  complimentary mocktail options.</a:t>
                      </a:r>
                    </a:p>
                  </a:txBody>
                  <a:tcPr marL="142875" marR="142875" marT="142875" marB="1428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6" name="Table 6"/>
          <p:cNvGraphicFramePr>
            <a:graphicFrameLocks noGrp="1"/>
          </p:cNvGraphicFramePr>
          <p:nvPr>
            <p:extLst>
              <p:ext uri="{D42A27DB-BD31-4B8C-83A1-F6EECF244321}">
                <p14:modId xmlns:p14="http://schemas.microsoft.com/office/powerpoint/2010/main" val="264707493"/>
              </p:ext>
            </p:extLst>
          </p:nvPr>
        </p:nvGraphicFramePr>
        <p:xfrm>
          <a:off x="1177209" y="5143500"/>
          <a:ext cx="3467357" cy="3384583"/>
        </p:xfrm>
        <a:graphic>
          <a:graphicData uri="http://schemas.openxmlformats.org/drawingml/2006/table">
            <a:tbl>
              <a:tblPr/>
              <a:tblGrid>
                <a:gridCol w="3467357">
                  <a:extLst>
                    <a:ext uri="{9D8B030D-6E8A-4147-A177-3AD203B41FA5}">
                      <a16:colId xmlns:a16="http://schemas.microsoft.com/office/drawing/2014/main" val="20000"/>
                    </a:ext>
                  </a:extLst>
                </a:gridCol>
              </a:tblGrid>
              <a:tr h="1143000">
                <a:tc>
                  <a:txBody>
                    <a:bodyPr/>
                    <a:lstStyle/>
                    <a:p>
                      <a:pPr algn="ctr">
                        <a:lnSpc>
                          <a:spcPts val="2632"/>
                        </a:lnSpc>
                        <a:defRPr/>
                      </a:pPr>
                      <a:endParaRPr lang="en-US" sz="1100" dirty="0"/>
                    </a:p>
                  </a:txBody>
                  <a:tcPr marL="142875" marR="142875" marT="142875" marB="1428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129531">
                <a:tc>
                  <a:txBody>
                    <a:bodyPr/>
                    <a:lstStyle/>
                    <a:p>
                      <a:pPr algn="ctr">
                        <a:lnSpc>
                          <a:spcPts val="2632"/>
                        </a:lnSpc>
                        <a:defRPr/>
                      </a:pPr>
                      <a:r>
                        <a:rPr lang="en-US" sz="2800" b="1" dirty="0">
                          <a:solidFill>
                            <a:srgbClr val="FFFFFF"/>
                          </a:solidFill>
                          <a:latin typeface="+mj-lt"/>
                          <a:ea typeface="Poppins Bold"/>
                          <a:cs typeface="Poppins Bold"/>
                          <a:sym typeface="Poppins Bold"/>
                        </a:rPr>
                        <a:t>Weddings</a:t>
                      </a:r>
                      <a:endParaRPr lang="en-US" sz="2200" dirty="0">
                        <a:latin typeface="+mj-lt"/>
                      </a:endParaRPr>
                    </a:p>
                  </a:txBody>
                  <a:tcPr marL="142875" marR="142875" marT="142875" marB="1428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112052">
                <a:tc>
                  <a:txBody>
                    <a:bodyPr/>
                    <a:lstStyle/>
                    <a:p>
                      <a:pPr algn="ctr">
                        <a:lnSpc>
                          <a:spcPts val="2632"/>
                        </a:lnSpc>
                        <a:defRPr/>
                      </a:pPr>
                      <a:endParaRPr lang="en-US" sz="1100" dirty="0"/>
                    </a:p>
                  </a:txBody>
                  <a:tcPr marL="142875" marR="142875" marT="142875" marB="1428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graphicFrame>
        <p:nvGraphicFramePr>
          <p:cNvPr id="3" name="Table 3"/>
          <p:cNvGraphicFramePr>
            <a:graphicFrameLocks noGrp="1"/>
          </p:cNvGraphicFramePr>
          <p:nvPr>
            <p:extLst>
              <p:ext uri="{D42A27DB-BD31-4B8C-83A1-F6EECF244321}">
                <p14:modId xmlns:p14="http://schemas.microsoft.com/office/powerpoint/2010/main" val="3335911200"/>
              </p:ext>
            </p:extLst>
          </p:nvPr>
        </p:nvGraphicFramePr>
        <p:xfrm>
          <a:off x="1095770" y="4899801"/>
          <a:ext cx="16352802" cy="4922757"/>
        </p:xfrm>
        <a:graphic>
          <a:graphicData uri="http://schemas.openxmlformats.org/drawingml/2006/table">
            <a:tbl>
              <a:tblPr/>
              <a:tblGrid>
                <a:gridCol w="1824845">
                  <a:extLst>
                    <a:ext uri="{9D8B030D-6E8A-4147-A177-3AD203B41FA5}">
                      <a16:colId xmlns:a16="http://schemas.microsoft.com/office/drawing/2014/main" val="20000"/>
                    </a:ext>
                  </a:extLst>
                </a:gridCol>
                <a:gridCol w="3827445">
                  <a:extLst>
                    <a:ext uri="{9D8B030D-6E8A-4147-A177-3AD203B41FA5}">
                      <a16:colId xmlns:a16="http://schemas.microsoft.com/office/drawing/2014/main" val="20001"/>
                    </a:ext>
                  </a:extLst>
                </a:gridCol>
                <a:gridCol w="3118191">
                  <a:extLst>
                    <a:ext uri="{9D8B030D-6E8A-4147-A177-3AD203B41FA5}">
                      <a16:colId xmlns:a16="http://schemas.microsoft.com/office/drawing/2014/main" val="20002"/>
                    </a:ext>
                  </a:extLst>
                </a:gridCol>
                <a:gridCol w="7582321">
                  <a:extLst>
                    <a:ext uri="{9D8B030D-6E8A-4147-A177-3AD203B41FA5}">
                      <a16:colId xmlns:a16="http://schemas.microsoft.com/office/drawing/2014/main" val="20003"/>
                    </a:ext>
                  </a:extLst>
                </a:gridCol>
              </a:tblGrid>
              <a:tr h="1243803">
                <a:tc>
                  <a:txBody>
                    <a:bodyPr/>
                    <a:lstStyle/>
                    <a:p>
                      <a:pPr algn="ctr">
                        <a:lnSpc>
                          <a:spcPts val="2632"/>
                        </a:lnSpc>
                        <a:defRPr/>
                      </a:pPr>
                      <a:r>
                        <a:rPr lang="en-US" sz="2800" b="1" dirty="0">
                          <a:solidFill>
                            <a:srgbClr val="FFFFFF"/>
                          </a:solidFill>
                          <a:latin typeface="+mj-lt"/>
                          <a:ea typeface="Poppins Bold"/>
                          <a:cs typeface="Poppins Bold"/>
                          <a:sym typeface="Poppins Bold"/>
                        </a:rPr>
                        <a:t>Social</a:t>
                      </a:r>
                      <a:endParaRPr lang="en-US" sz="2800" dirty="0">
                        <a:latin typeface="+mj-lt"/>
                      </a:endParaRPr>
                    </a:p>
                    <a:p>
                      <a:pPr algn="ctr">
                        <a:lnSpc>
                          <a:spcPts val="2632"/>
                        </a:lnSpc>
                      </a:pPr>
                      <a:r>
                        <a:rPr lang="en-US" sz="2800" b="1" dirty="0">
                          <a:solidFill>
                            <a:srgbClr val="FFFFFF"/>
                          </a:solidFill>
                          <a:latin typeface="+mj-lt"/>
                          <a:ea typeface="Poppins Bold"/>
                          <a:cs typeface="Poppins Bold"/>
                          <a:sym typeface="Poppins Bold"/>
                        </a:rPr>
                        <a:t>  Events</a:t>
                      </a: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dirty="0">
                          <a:solidFill>
                            <a:srgbClr val="FFFFFF"/>
                          </a:solidFill>
                          <a:latin typeface="+mj-lt"/>
                          <a:ea typeface="Poppins Bold"/>
                          <a:cs typeface="Poppins Bold"/>
                          <a:sym typeface="Poppins Bold"/>
                        </a:rPr>
                        <a:t>Small Plates</a:t>
                      </a:r>
                      <a:endParaRPr lang="en-US" sz="2800" dirty="0">
                        <a:latin typeface="+mj-lt"/>
                      </a:endParaRPr>
                    </a:p>
                    <a:p>
                      <a:pPr algn="ctr">
                        <a:lnSpc>
                          <a:spcPts val="2632"/>
                        </a:lnSpc>
                      </a:pPr>
                      <a:r>
                        <a:rPr lang="en-US" sz="2800" b="1" dirty="0">
                          <a:solidFill>
                            <a:srgbClr val="FFFFFF"/>
                          </a:solidFill>
                          <a:latin typeface="+mj-lt"/>
                          <a:ea typeface="Poppins Bold"/>
                          <a:cs typeface="Poppins Bold"/>
                          <a:sym typeface="Poppins Bold"/>
                        </a:rPr>
                        <a:t>  &amp; Tapas</a:t>
                      </a: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a:solidFill>
                            <a:srgbClr val="FFFFFF"/>
                          </a:solidFill>
                          <a:latin typeface="+mj-lt"/>
                          <a:ea typeface="Poppins Bold"/>
                          <a:cs typeface="Poppins Bold"/>
                          <a:sym typeface="Poppins Bold"/>
                        </a:rPr>
                        <a:t>$20–$40</a:t>
                      </a:r>
                      <a:endParaRPr lang="en-US" sz="2800">
                        <a:latin typeface="+mj-lt"/>
                      </a:endParaRP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a:solidFill>
                            <a:srgbClr val="FFFFFF"/>
                          </a:solidFill>
                          <a:latin typeface="+mj-lt"/>
                          <a:ea typeface="Poppins Bold"/>
                          <a:cs typeface="Poppins Bold"/>
                          <a:sym typeface="Poppins Bold"/>
                        </a:rPr>
                        <a:t>Trendy items</a:t>
                      </a:r>
                      <a:endParaRPr lang="en-US" sz="2800">
                        <a:latin typeface="+mj-lt"/>
                      </a:endParaRPr>
                    </a:p>
                    <a:p>
                      <a:pPr algn="ctr">
                        <a:lnSpc>
                          <a:spcPts val="2632"/>
                        </a:lnSpc>
                      </a:pPr>
                      <a:r>
                        <a:rPr lang="en-US" sz="2800" b="1">
                          <a:solidFill>
                            <a:srgbClr val="FFFFFF"/>
                          </a:solidFill>
                          <a:latin typeface="+mj-lt"/>
                          <a:ea typeface="Poppins Bold"/>
                          <a:cs typeface="Poppins Bold"/>
                          <a:sym typeface="Poppins Bold"/>
                        </a:rPr>
                        <a:t>  with fresh, high-quality ingredients.</a:t>
                      </a: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226318">
                <a:tc>
                  <a:txBody>
                    <a:bodyPr/>
                    <a:lstStyle/>
                    <a:p>
                      <a:pPr algn="ctr">
                        <a:lnSpc>
                          <a:spcPts val="2632"/>
                        </a:lnSpc>
                        <a:defRPr/>
                      </a:pPr>
                      <a:r>
                        <a:rPr lang="en-US" sz="2800" b="1">
                          <a:solidFill>
                            <a:srgbClr val="FFFFFF"/>
                          </a:solidFill>
                          <a:latin typeface="+mj-lt"/>
                          <a:ea typeface="Poppins Bold"/>
                          <a:cs typeface="Poppins Bold"/>
                          <a:sym typeface="Poppins Bold"/>
                        </a:rPr>
                        <a:t> </a:t>
                      </a:r>
                      <a:endParaRPr lang="en-US" sz="2800">
                        <a:latin typeface="+mj-lt"/>
                      </a:endParaRP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a:solidFill>
                            <a:srgbClr val="FFFFFF"/>
                          </a:solidFill>
                          <a:latin typeface="+mj-lt"/>
                          <a:ea typeface="Poppins Bold"/>
                          <a:cs typeface="Poppins Bold"/>
                          <a:sym typeface="Poppins Bold"/>
                        </a:rPr>
                        <a:t>Dessert Stations</a:t>
                      </a:r>
                      <a:endParaRPr lang="en-US" sz="2800">
                        <a:latin typeface="+mj-lt"/>
                      </a:endParaRP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dirty="0">
                          <a:solidFill>
                            <a:srgbClr val="FFFFFF"/>
                          </a:solidFill>
                          <a:latin typeface="+mj-lt"/>
                          <a:ea typeface="Poppins Bold"/>
                          <a:cs typeface="Poppins Bold"/>
                          <a:sym typeface="Poppins Bold"/>
                        </a:rPr>
                        <a:t>$12–$25</a:t>
                      </a:r>
                      <a:endParaRPr lang="en-US" sz="2800" dirty="0">
                        <a:latin typeface="+mj-lt"/>
                      </a:endParaRP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a:solidFill>
                            <a:srgbClr val="FFFFFF"/>
                          </a:solidFill>
                          <a:latin typeface="+mj-lt"/>
                          <a:ea typeface="Poppins Bold"/>
                          <a:cs typeface="Poppins Bold"/>
                          <a:sym typeface="Poppins Bold"/>
                        </a:rPr>
                        <a:t>Instagram-worthy</a:t>
                      </a:r>
                      <a:endParaRPr lang="en-US" sz="2800">
                        <a:latin typeface="+mj-lt"/>
                      </a:endParaRPr>
                    </a:p>
                    <a:p>
                      <a:pPr algn="ctr">
                        <a:lnSpc>
                          <a:spcPts val="2632"/>
                        </a:lnSpc>
                      </a:pPr>
                      <a:r>
                        <a:rPr lang="en-US" sz="2800" b="1">
                          <a:solidFill>
                            <a:srgbClr val="FFFFFF"/>
                          </a:solidFill>
                          <a:latin typeface="+mj-lt"/>
                          <a:ea typeface="Poppins Bold"/>
                          <a:cs typeface="Poppins Bold"/>
                          <a:sym typeface="Poppins Bold"/>
                        </a:rPr>
                        <a:t>  dessert options.</a:t>
                      </a: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226318">
                <a:tc>
                  <a:txBody>
                    <a:bodyPr/>
                    <a:lstStyle/>
                    <a:p>
                      <a:pPr algn="ctr">
                        <a:lnSpc>
                          <a:spcPts val="2632"/>
                        </a:lnSpc>
                        <a:defRPr/>
                      </a:pPr>
                      <a:r>
                        <a:rPr lang="en-US" sz="2800" b="1">
                          <a:solidFill>
                            <a:srgbClr val="FFFFFF"/>
                          </a:solidFill>
                          <a:latin typeface="+mj-lt"/>
                          <a:ea typeface="Poppins Bold"/>
                          <a:cs typeface="Poppins Bold"/>
                          <a:sym typeface="Poppins Bold"/>
                        </a:rPr>
                        <a:t>Holiday</a:t>
                      </a:r>
                      <a:endParaRPr lang="en-US" sz="2800">
                        <a:latin typeface="+mj-lt"/>
                      </a:endParaRPr>
                    </a:p>
                    <a:p>
                      <a:pPr algn="ctr">
                        <a:lnSpc>
                          <a:spcPts val="2632"/>
                        </a:lnSpc>
                      </a:pPr>
                      <a:r>
                        <a:rPr lang="en-US" sz="2800" b="1">
                          <a:solidFill>
                            <a:srgbClr val="FFFFFF"/>
                          </a:solidFill>
                          <a:latin typeface="+mj-lt"/>
                          <a:ea typeface="Poppins Bold"/>
                          <a:cs typeface="Poppins Bold"/>
                          <a:sym typeface="Poppins Bold"/>
                        </a:rPr>
                        <a:t>  Parties</a:t>
                      </a: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a:solidFill>
                            <a:srgbClr val="FFFFFF"/>
                          </a:solidFill>
                          <a:latin typeface="+mj-lt"/>
                          <a:ea typeface="Poppins Bold"/>
                          <a:cs typeface="Poppins Bold"/>
                          <a:sym typeface="Poppins Bold"/>
                        </a:rPr>
                        <a:t>Buffet-Style</a:t>
                      </a:r>
                      <a:endParaRPr lang="en-US" sz="2800">
                        <a:latin typeface="+mj-lt"/>
                      </a:endParaRP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dirty="0">
                          <a:solidFill>
                            <a:srgbClr val="FFFFFF"/>
                          </a:solidFill>
                          <a:latin typeface="+mj-lt"/>
                          <a:ea typeface="Poppins Bold"/>
                          <a:cs typeface="Poppins Bold"/>
                          <a:sym typeface="Poppins Bold"/>
                        </a:rPr>
                        <a:t>$35–$60</a:t>
                      </a:r>
                      <a:endParaRPr lang="en-US" sz="2800" dirty="0">
                        <a:latin typeface="+mj-lt"/>
                      </a:endParaRP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dirty="0">
                          <a:solidFill>
                            <a:srgbClr val="FFFFFF"/>
                          </a:solidFill>
                          <a:latin typeface="+mj-lt"/>
                          <a:ea typeface="Poppins Bold"/>
                          <a:cs typeface="Poppins Bold"/>
                          <a:sym typeface="Poppins Bold"/>
                        </a:rPr>
                        <a:t>Seasonal themes and</a:t>
                      </a:r>
                      <a:endParaRPr lang="en-US" sz="2800" dirty="0">
                        <a:latin typeface="+mj-lt"/>
                      </a:endParaRPr>
                    </a:p>
                    <a:p>
                      <a:pPr algn="ctr">
                        <a:lnSpc>
                          <a:spcPts val="2632"/>
                        </a:lnSpc>
                      </a:pPr>
                      <a:r>
                        <a:rPr lang="en-US" sz="2800" b="1" dirty="0">
                          <a:solidFill>
                            <a:srgbClr val="FFFFFF"/>
                          </a:solidFill>
                          <a:latin typeface="+mj-lt"/>
                          <a:ea typeface="Poppins Bold"/>
                          <a:cs typeface="Poppins Bold"/>
                          <a:sym typeface="Poppins Bold"/>
                        </a:rPr>
                        <a:t>  dishes to attract holiday clients.</a:t>
                      </a: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226318">
                <a:tc>
                  <a:txBody>
                    <a:bodyPr/>
                    <a:lstStyle/>
                    <a:p>
                      <a:pPr algn="ctr">
                        <a:lnSpc>
                          <a:spcPts val="2632"/>
                        </a:lnSpc>
                        <a:defRPr/>
                      </a:pPr>
                      <a:r>
                        <a:rPr lang="en-US" sz="2800" b="1">
                          <a:solidFill>
                            <a:srgbClr val="FFFFFF"/>
                          </a:solidFill>
                          <a:latin typeface="+mj-lt"/>
                          <a:ea typeface="Poppins Bold"/>
                          <a:cs typeface="Poppins Bold"/>
                          <a:sym typeface="Poppins Bold"/>
                        </a:rPr>
                        <a:t> </a:t>
                      </a:r>
                      <a:endParaRPr lang="en-US" sz="2800">
                        <a:latin typeface="+mj-lt"/>
                      </a:endParaRP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a:solidFill>
                            <a:srgbClr val="FFFFFF"/>
                          </a:solidFill>
                          <a:latin typeface="+mj-lt"/>
                          <a:ea typeface="Poppins Bold"/>
                          <a:cs typeface="Poppins Bold"/>
                          <a:sym typeface="Poppins Bold"/>
                        </a:rPr>
                        <a:t>Cocktail Hour</a:t>
                      </a:r>
                      <a:endParaRPr lang="en-US" sz="2800">
                        <a:latin typeface="+mj-lt"/>
                      </a:endParaRP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a:solidFill>
                            <a:srgbClr val="FFFFFF"/>
                          </a:solidFill>
                          <a:latin typeface="+mj-lt"/>
                          <a:ea typeface="Poppins Bold"/>
                          <a:cs typeface="Poppins Bold"/>
                          <a:sym typeface="Poppins Bold"/>
                        </a:rPr>
                        <a:t>$25–$45</a:t>
                      </a:r>
                      <a:endParaRPr lang="en-US" sz="2800">
                        <a:latin typeface="+mj-lt"/>
                      </a:endParaRP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dirty="0">
                          <a:solidFill>
                            <a:srgbClr val="FFFFFF"/>
                          </a:solidFill>
                          <a:latin typeface="+mj-lt"/>
                          <a:ea typeface="Poppins Bold"/>
                          <a:cs typeface="Poppins Bold"/>
                          <a:sym typeface="Poppins Bold"/>
                        </a:rPr>
                        <a:t>Unique holiday hors</a:t>
                      </a:r>
                      <a:endParaRPr lang="en-US" sz="2800" dirty="0">
                        <a:latin typeface="+mj-lt"/>
                      </a:endParaRPr>
                    </a:p>
                    <a:p>
                      <a:pPr algn="ctr">
                        <a:lnSpc>
                          <a:spcPts val="2632"/>
                        </a:lnSpc>
                      </a:pPr>
                      <a:r>
                        <a:rPr lang="en-US" sz="2800" b="1" dirty="0">
                          <a:solidFill>
                            <a:srgbClr val="FFFFFF"/>
                          </a:solidFill>
                          <a:latin typeface="+mj-lt"/>
                          <a:ea typeface="Poppins Bold"/>
                          <a:cs typeface="Poppins Bold"/>
                          <a:sym typeface="Poppins Bold"/>
                        </a:rPr>
                        <a:t>  d’oeuvres and drinks.</a:t>
                      </a: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4" name="AutoShape 4"/>
          <p:cNvSpPr/>
          <p:nvPr/>
        </p:nvSpPr>
        <p:spPr>
          <a:xfrm>
            <a:off x="-1536622" y="-95089"/>
            <a:ext cx="21617586" cy="4331834"/>
          </a:xfrm>
          <a:prstGeom prst="rect">
            <a:avLst/>
          </a:prstGeom>
          <a:solidFill>
            <a:srgbClr val="000000"/>
          </a:solidFill>
        </p:spPr>
        <p:txBody>
          <a:bodyPr/>
          <a:lstStyle/>
          <a:p>
            <a:endParaRPr lang="en-US"/>
          </a:p>
        </p:txBody>
      </p:sp>
      <p:sp>
        <p:nvSpPr>
          <p:cNvPr id="5" name="TextBox 5"/>
          <p:cNvSpPr txBox="1"/>
          <p:nvPr/>
        </p:nvSpPr>
        <p:spPr>
          <a:xfrm>
            <a:off x="0" y="1076325"/>
            <a:ext cx="18288000" cy="994503"/>
          </a:xfrm>
          <a:prstGeom prst="rect">
            <a:avLst/>
          </a:prstGeom>
        </p:spPr>
        <p:txBody>
          <a:bodyPr lIns="0" tIns="0" rIns="0" bIns="0" rtlCol="0" anchor="t">
            <a:spAutoFit/>
          </a:bodyPr>
          <a:lstStyle/>
          <a:p>
            <a:pPr algn="ctr">
              <a:lnSpc>
                <a:spcPts val="7725"/>
              </a:lnSpc>
              <a:spcBef>
                <a:spcPct val="0"/>
              </a:spcBef>
            </a:pPr>
            <a:r>
              <a:rPr lang="en-US" sz="7000" b="1" spc="637" dirty="0">
                <a:solidFill>
                  <a:srgbClr val="FFFFFF"/>
                </a:solidFill>
                <a:latin typeface="+mj-lt"/>
                <a:ea typeface="Poppins Bold"/>
                <a:cs typeface="Poppins Bold"/>
                <a:sym typeface="Poppins Bold"/>
              </a:rPr>
              <a:t>Suggested Packages for The PA Market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AutoShape 3"/>
          <p:cNvSpPr/>
          <p:nvPr/>
        </p:nvSpPr>
        <p:spPr>
          <a:xfrm>
            <a:off x="353668" y="502544"/>
            <a:ext cx="13751121" cy="1722244"/>
          </a:xfrm>
          <a:prstGeom prst="rect">
            <a:avLst/>
          </a:prstGeom>
          <a:solidFill>
            <a:srgbClr val="C9E265"/>
          </a:solidFill>
        </p:spPr>
        <p:txBody>
          <a:bodyPr/>
          <a:lstStyle/>
          <a:p>
            <a:endParaRPr lang="en-US"/>
          </a:p>
        </p:txBody>
      </p:sp>
      <p:sp>
        <p:nvSpPr>
          <p:cNvPr id="4" name="AutoShape 4"/>
          <p:cNvSpPr/>
          <p:nvPr/>
        </p:nvSpPr>
        <p:spPr>
          <a:xfrm>
            <a:off x="17694275" y="-769914"/>
            <a:ext cx="1600200" cy="11826827"/>
          </a:xfrm>
          <a:prstGeom prst="rect">
            <a:avLst/>
          </a:prstGeom>
          <a:solidFill>
            <a:srgbClr val="C9E265"/>
          </a:solidFill>
        </p:spPr>
        <p:txBody>
          <a:bodyPr/>
          <a:lstStyle/>
          <a:p>
            <a:endParaRPr lang="en-US"/>
          </a:p>
        </p:txBody>
      </p:sp>
      <p:sp>
        <p:nvSpPr>
          <p:cNvPr id="5" name="TextBox 5"/>
          <p:cNvSpPr txBox="1"/>
          <p:nvPr/>
        </p:nvSpPr>
        <p:spPr>
          <a:xfrm>
            <a:off x="603556" y="873981"/>
            <a:ext cx="12368811" cy="979371"/>
          </a:xfrm>
          <a:prstGeom prst="rect">
            <a:avLst/>
          </a:prstGeom>
        </p:spPr>
        <p:txBody>
          <a:bodyPr lIns="0" tIns="0" rIns="0" bIns="0" rtlCol="0" anchor="t">
            <a:spAutoFit/>
          </a:bodyPr>
          <a:lstStyle/>
          <a:p>
            <a:pPr algn="just">
              <a:lnSpc>
                <a:spcPts val="7558"/>
              </a:lnSpc>
            </a:pPr>
            <a:r>
              <a:rPr lang="en-US" sz="7000" b="1" spc="637" dirty="0">
                <a:latin typeface="+mj-lt"/>
                <a:cs typeface="Poppins Bold"/>
                <a:sym typeface="Poppins Ultra-Bold"/>
              </a:rPr>
              <a:t>Marketing </a:t>
            </a:r>
            <a:r>
              <a:rPr lang="en-US" sz="7000" b="1" spc="637" dirty="0" err="1">
                <a:latin typeface="+mj-lt"/>
                <a:cs typeface="Poppins Bold"/>
                <a:sym typeface="Poppins Ultra-Bold"/>
              </a:rPr>
              <a:t>Stratergies</a:t>
            </a:r>
            <a:endParaRPr lang="en-US" sz="7000" b="1" spc="637" dirty="0">
              <a:latin typeface="+mj-lt"/>
              <a:cs typeface="Poppins Bold"/>
              <a:sym typeface="Poppins Ultra-Bold"/>
            </a:endParaRPr>
          </a:p>
        </p:txBody>
      </p:sp>
      <p:sp>
        <p:nvSpPr>
          <p:cNvPr id="6" name="TextBox 6"/>
          <p:cNvSpPr txBox="1"/>
          <p:nvPr/>
        </p:nvSpPr>
        <p:spPr>
          <a:xfrm>
            <a:off x="353668" y="3957390"/>
            <a:ext cx="7401237" cy="4470070"/>
          </a:xfrm>
          <a:prstGeom prst="rect">
            <a:avLst/>
          </a:prstGeom>
        </p:spPr>
        <p:txBody>
          <a:bodyPr lIns="0" tIns="0" rIns="0" bIns="0" rtlCol="0" anchor="t">
            <a:spAutoFit/>
          </a:bodyPr>
          <a:lstStyle/>
          <a:p>
            <a:pPr marL="603057" lvl="1" indent="-301529" algn="just">
              <a:lnSpc>
                <a:spcPts val="2877"/>
              </a:lnSpc>
              <a:buFont typeface="Arial"/>
              <a:buChar char="•"/>
            </a:pPr>
            <a:r>
              <a:rPr lang="en-US" sz="2800" b="1" spc="237" dirty="0">
                <a:solidFill>
                  <a:srgbClr val="FFFFFF"/>
                </a:solidFill>
                <a:latin typeface="+mj-lt"/>
                <a:ea typeface="Poppins Bold"/>
                <a:cs typeface="Poppins Bold"/>
                <a:sym typeface="Poppins Bold"/>
              </a:rPr>
              <a:t>Targeted Advertising</a:t>
            </a:r>
          </a:p>
          <a:p>
            <a:pPr algn="just">
              <a:lnSpc>
                <a:spcPts val="2877"/>
              </a:lnSpc>
            </a:pPr>
            <a:endParaRPr lang="en-US" sz="2800" b="1" spc="237" dirty="0">
              <a:solidFill>
                <a:srgbClr val="FFFFFF"/>
              </a:solidFill>
              <a:latin typeface="+mj-lt"/>
              <a:ea typeface="Poppins Bold"/>
              <a:cs typeface="Poppins Bold"/>
              <a:sym typeface="Poppins Bold"/>
            </a:endParaRPr>
          </a:p>
          <a:p>
            <a:pPr marL="603057" lvl="1" indent="-301529" algn="just">
              <a:lnSpc>
                <a:spcPts val="2877"/>
              </a:lnSpc>
              <a:buFont typeface="Arial"/>
              <a:buChar char="•"/>
            </a:pPr>
            <a:r>
              <a:rPr lang="en-US" sz="2800" b="1" spc="237" dirty="0">
                <a:solidFill>
                  <a:srgbClr val="FFFFFF"/>
                </a:solidFill>
                <a:latin typeface="+mj-lt"/>
                <a:ea typeface="Poppins Bold"/>
                <a:cs typeface="Poppins Bold"/>
                <a:sym typeface="Poppins Bold"/>
              </a:rPr>
              <a:t>Customer Referral Programs</a:t>
            </a:r>
          </a:p>
          <a:p>
            <a:pPr algn="just">
              <a:lnSpc>
                <a:spcPts val="2877"/>
              </a:lnSpc>
            </a:pPr>
            <a:endParaRPr lang="en-US" sz="2800" b="1" spc="237" dirty="0">
              <a:solidFill>
                <a:srgbClr val="FFFFFF"/>
              </a:solidFill>
              <a:latin typeface="+mj-lt"/>
              <a:ea typeface="Poppins Bold"/>
              <a:cs typeface="Poppins Bold"/>
              <a:sym typeface="Poppins Bold"/>
            </a:endParaRPr>
          </a:p>
          <a:p>
            <a:pPr marL="603057" lvl="1" indent="-301529" algn="just">
              <a:lnSpc>
                <a:spcPts val="2877"/>
              </a:lnSpc>
              <a:buFont typeface="Arial"/>
              <a:buChar char="•"/>
            </a:pPr>
            <a:r>
              <a:rPr lang="en-US" sz="2800" b="1" spc="237" dirty="0">
                <a:solidFill>
                  <a:srgbClr val="FFFFFF"/>
                </a:solidFill>
                <a:latin typeface="+mj-lt"/>
                <a:ea typeface="Poppins Bold"/>
                <a:cs typeface="Poppins Bold"/>
                <a:sym typeface="Poppins Bold"/>
              </a:rPr>
              <a:t>Seasonal Promotions</a:t>
            </a:r>
          </a:p>
          <a:p>
            <a:pPr algn="just">
              <a:lnSpc>
                <a:spcPts val="2877"/>
              </a:lnSpc>
            </a:pPr>
            <a:endParaRPr lang="en-US" sz="2800" b="1" spc="237" dirty="0">
              <a:solidFill>
                <a:srgbClr val="FFFFFF"/>
              </a:solidFill>
              <a:latin typeface="+mj-lt"/>
              <a:ea typeface="Poppins Bold"/>
              <a:cs typeface="Poppins Bold"/>
              <a:sym typeface="Poppins Bold"/>
            </a:endParaRPr>
          </a:p>
          <a:p>
            <a:pPr marL="603057" lvl="1" indent="-301529" algn="just">
              <a:lnSpc>
                <a:spcPts val="2877"/>
              </a:lnSpc>
              <a:buFont typeface="Arial"/>
              <a:buChar char="•"/>
            </a:pPr>
            <a:r>
              <a:rPr lang="en-US" sz="2800" b="1" spc="237" dirty="0">
                <a:solidFill>
                  <a:srgbClr val="FFFFFF"/>
                </a:solidFill>
                <a:latin typeface="+mj-lt"/>
                <a:ea typeface="Poppins Bold"/>
                <a:cs typeface="Poppins Bold"/>
                <a:sym typeface="Poppins Bold"/>
              </a:rPr>
              <a:t>Email Marketing</a:t>
            </a:r>
          </a:p>
          <a:p>
            <a:pPr algn="just">
              <a:lnSpc>
                <a:spcPts val="2877"/>
              </a:lnSpc>
            </a:pPr>
            <a:endParaRPr lang="en-US" sz="2800" b="1" spc="237" dirty="0">
              <a:solidFill>
                <a:srgbClr val="FFFFFF"/>
              </a:solidFill>
              <a:latin typeface="+mj-lt"/>
              <a:ea typeface="Poppins Bold"/>
              <a:cs typeface="Poppins Bold"/>
              <a:sym typeface="Poppins Bold"/>
            </a:endParaRPr>
          </a:p>
          <a:p>
            <a:pPr marL="603057" lvl="1" indent="-301529" algn="just">
              <a:lnSpc>
                <a:spcPts val="2877"/>
              </a:lnSpc>
              <a:buFont typeface="Arial"/>
              <a:buChar char="•"/>
            </a:pPr>
            <a:r>
              <a:rPr lang="en-US" sz="2800" b="1" spc="237" dirty="0">
                <a:solidFill>
                  <a:srgbClr val="FFFFFF"/>
                </a:solidFill>
                <a:latin typeface="+mj-lt"/>
                <a:ea typeface="Poppins Bold"/>
                <a:cs typeface="Poppins Bold"/>
                <a:sym typeface="Poppins Bold"/>
              </a:rPr>
              <a:t>Event Sponsorships</a:t>
            </a:r>
          </a:p>
          <a:p>
            <a:pPr algn="just">
              <a:lnSpc>
                <a:spcPts val="2877"/>
              </a:lnSpc>
            </a:pPr>
            <a:endParaRPr lang="en-US" sz="2800" b="1" spc="237" dirty="0">
              <a:solidFill>
                <a:srgbClr val="FFFFFF"/>
              </a:solidFill>
              <a:latin typeface="+mj-lt"/>
              <a:ea typeface="Poppins Bold"/>
              <a:cs typeface="Poppins Bold"/>
              <a:sym typeface="Poppins Bold"/>
            </a:endParaRPr>
          </a:p>
          <a:p>
            <a:pPr algn="just">
              <a:lnSpc>
                <a:spcPts val="2877"/>
              </a:lnSpc>
            </a:pPr>
            <a:endParaRPr lang="en-US" sz="2800" b="1" spc="237" dirty="0">
              <a:solidFill>
                <a:srgbClr val="FFFFFF"/>
              </a:solidFill>
              <a:latin typeface="+mj-lt"/>
              <a:ea typeface="Poppins Bold"/>
              <a:cs typeface="Poppins Bold"/>
              <a:sym typeface="Poppins Bold"/>
            </a:endParaRPr>
          </a:p>
          <a:p>
            <a:pPr algn="just">
              <a:lnSpc>
                <a:spcPts val="2877"/>
              </a:lnSpc>
            </a:pPr>
            <a:endParaRPr lang="en-US" sz="2793" b="1" spc="237" dirty="0">
              <a:solidFill>
                <a:srgbClr val="FFFFFF"/>
              </a:solidFill>
              <a:latin typeface="Poppins Bold"/>
              <a:ea typeface="Poppins Bold"/>
              <a:cs typeface="Poppins Bold"/>
              <a:sym typeface="Poppins Bold"/>
            </a:endParaRPr>
          </a:p>
        </p:txBody>
      </p:sp>
      <p:sp>
        <p:nvSpPr>
          <p:cNvPr id="7" name="TextBox 7"/>
          <p:cNvSpPr txBox="1"/>
          <p:nvPr/>
        </p:nvSpPr>
        <p:spPr>
          <a:xfrm>
            <a:off x="8998232" y="3957390"/>
            <a:ext cx="5789042" cy="3348609"/>
          </a:xfrm>
          <a:prstGeom prst="rect">
            <a:avLst/>
          </a:prstGeom>
        </p:spPr>
        <p:txBody>
          <a:bodyPr lIns="0" tIns="0" rIns="0" bIns="0" rtlCol="0" anchor="t">
            <a:spAutoFit/>
          </a:bodyPr>
          <a:lstStyle/>
          <a:p>
            <a:pPr marL="603057" lvl="1" indent="-301529" algn="just">
              <a:lnSpc>
                <a:spcPts val="2877"/>
              </a:lnSpc>
              <a:buFont typeface="Arial"/>
              <a:buChar char="•"/>
            </a:pPr>
            <a:r>
              <a:rPr lang="en-US" sz="2800" b="1" spc="237" dirty="0">
                <a:solidFill>
                  <a:srgbClr val="FFFFFF"/>
                </a:solidFill>
                <a:latin typeface="+mj-lt"/>
                <a:ea typeface="Poppins Bold"/>
                <a:cs typeface="Poppins Bold"/>
                <a:sym typeface="Poppins Bold"/>
              </a:rPr>
              <a:t>Partnership Marketing</a:t>
            </a:r>
          </a:p>
          <a:p>
            <a:pPr algn="just">
              <a:lnSpc>
                <a:spcPts val="2877"/>
              </a:lnSpc>
            </a:pPr>
            <a:endParaRPr lang="en-US" sz="2800" b="1" spc="237" dirty="0">
              <a:solidFill>
                <a:srgbClr val="FFFFFF"/>
              </a:solidFill>
              <a:latin typeface="+mj-lt"/>
              <a:ea typeface="Poppins Bold"/>
              <a:cs typeface="Poppins Bold"/>
              <a:sym typeface="Poppins Bold"/>
            </a:endParaRPr>
          </a:p>
          <a:p>
            <a:pPr marL="603057" lvl="1" indent="-301529" algn="just">
              <a:lnSpc>
                <a:spcPts val="2877"/>
              </a:lnSpc>
              <a:buFont typeface="Arial"/>
              <a:buChar char="•"/>
            </a:pPr>
            <a:r>
              <a:rPr lang="en-US" sz="2800" b="1" spc="237" dirty="0">
                <a:solidFill>
                  <a:srgbClr val="FFFFFF"/>
                </a:solidFill>
                <a:latin typeface="+mj-lt"/>
                <a:ea typeface="Poppins Bold"/>
                <a:cs typeface="Poppins Bold"/>
                <a:sym typeface="Poppins Bold"/>
              </a:rPr>
              <a:t>Video Marketing</a:t>
            </a:r>
          </a:p>
          <a:p>
            <a:pPr algn="just">
              <a:lnSpc>
                <a:spcPts val="2877"/>
              </a:lnSpc>
            </a:pPr>
            <a:endParaRPr lang="en-US" sz="2800" b="1" spc="237" dirty="0">
              <a:solidFill>
                <a:srgbClr val="FFFFFF"/>
              </a:solidFill>
              <a:latin typeface="+mj-lt"/>
              <a:ea typeface="Poppins Bold"/>
              <a:cs typeface="Poppins Bold"/>
              <a:sym typeface="Poppins Bold"/>
            </a:endParaRPr>
          </a:p>
          <a:p>
            <a:pPr marL="603057" lvl="1" indent="-301529" algn="just">
              <a:lnSpc>
                <a:spcPts val="2877"/>
              </a:lnSpc>
              <a:buFont typeface="Arial"/>
              <a:buChar char="•"/>
            </a:pPr>
            <a:r>
              <a:rPr lang="en-US" sz="2800" b="1" spc="237" dirty="0">
                <a:solidFill>
                  <a:srgbClr val="FFFFFF"/>
                </a:solidFill>
                <a:latin typeface="+mj-lt"/>
                <a:ea typeface="Poppins Bold"/>
                <a:cs typeface="Poppins Bold"/>
                <a:sym typeface="Poppins Bold"/>
              </a:rPr>
              <a:t>User-Generated Content</a:t>
            </a:r>
          </a:p>
          <a:p>
            <a:pPr algn="just">
              <a:lnSpc>
                <a:spcPts val="2877"/>
              </a:lnSpc>
            </a:pPr>
            <a:endParaRPr lang="en-US" sz="2800" b="1" spc="237" dirty="0">
              <a:solidFill>
                <a:srgbClr val="FFFFFF"/>
              </a:solidFill>
              <a:latin typeface="+mj-lt"/>
              <a:ea typeface="Poppins Bold"/>
              <a:cs typeface="Poppins Bold"/>
              <a:sym typeface="Poppins Bold"/>
            </a:endParaRPr>
          </a:p>
          <a:p>
            <a:pPr marL="603057" lvl="1" indent="-301529" algn="just">
              <a:lnSpc>
                <a:spcPts val="2877"/>
              </a:lnSpc>
              <a:buFont typeface="Arial"/>
              <a:buChar char="•"/>
            </a:pPr>
            <a:r>
              <a:rPr lang="en-US" sz="2800" b="1" spc="237" dirty="0">
                <a:solidFill>
                  <a:srgbClr val="FFFFFF"/>
                </a:solidFill>
                <a:latin typeface="+mj-lt"/>
                <a:ea typeface="Poppins Bold"/>
                <a:cs typeface="Poppins Bold"/>
                <a:sym typeface="Poppins Bold"/>
              </a:rPr>
              <a:t>Pop-Up Tastings</a:t>
            </a:r>
          </a:p>
          <a:p>
            <a:pPr algn="just">
              <a:lnSpc>
                <a:spcPts val="2877"/>
              </a:lnSpc>
            </a:pPr>
            <a:endParaRPr lang="en-US" sz="2800" b="1" spc="237" dirty="0">
              <a:solidFill>
                <a:srgbClr val="FFFFFF"/>
              </a:solidFill>
              <a:latin typeface="+mj-lt"/>
              <a:ea typeface="Poppins Bold"/>
              <a:cs typeface="Poppins Bold"/>
              <a:sym typeface="Poppins Bold"/>
            </a:endParaRPr>
          </a:p>
          <a:p>
            <a:pPr marL="603057" lvl="1" indent="-301529" algn="just">
              <a:lnSpc>
                <a:spcPts val="2877"/>
              </a:lnSpc>
              <a:buFont typeface="Arial"/>
              <a:buChar char="•"/>
            </a:pPr>
            <a:r>
              <a:rPr lang="en-US" sz="2800" b="1" spc="237" dirty="0">
                <a:solidFill>
                  <a:srgbClr val="FFFFFF"/>
                </a:solidFill>
                <a:latin typeface="+mj-lt"/>
                <a:ea typeface="Poppins Bold"/>
                <a:cs typeface="Poppins Bold"/>
                <a:sym typeface="Poppins Bold"/>
              </a:rPr>
              <a:t>Loyalty Programs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AutoShape 3"/>
          <p:cNvSpPr/>
          <p:nvPr/>
        </p:nvSpPr>
        <p:spPr>
          <a:xfrm>
            <a:off x="126007" y="409086"/>
            <a:ext cx="16905632" cy="3430754"/>
          </a:xfrm>
          <a:prstGeom prst="rect">
            <a:avLst/>
          </a:prstGeom>
          <a:solidFill>
            <a:srgbClr val="C9E265"/>
          </a:solidFill>
        </p:spPr>
        <p:txBody>
          <a:bodyPr/>
          <a:lstStyle/>
          <a:p>
            <a:endParaRPr lang="en-US"/>
          </a:p>
        </p:txBody>
      </p:sp>
      <p:sp>
        <p:nvSpPr>
          <p:cNvPr id="4" name="AutoShape 4"/>
          <p:cNvSpPr/>
          <p:nvPr/>
        </p:nvSpPr>
        <p:spPr>
          <a:xfrm>
            <a:off x="17694275" y="-769914"/>
            <a:ext cx="1600200" cy="11826827"/>
          </a:xfrm>
          <a:prstGeom prst="rect">
            <a:avLst/>
          </a:prstGeom>
          <a:solidFill>
            <a:srgbClr val="C9E265"/>
          </a:solidFill>
        </p:spPr>
        <p:txBody>
          <a:bodyPr/>
          <a:lstStyle/>
          <a:p>
            <a:endParaRPr lang="en-US"/>
          </a:p>
        </p:txBody>
      </p:sp>
      <p:sp>
        <p:nvSpPr>
          <p:cNvPr id="5" name="TextBox 5"/>
          <p:cNvSpPr txBox="1"/>
          <p:nvPr/>
        </p:nvSpPr>
        <p:spPr>
          <a:xfrm>
            <a:off x="581330" y="762623"/>
            <a:ext cx="16450309" cy="2968304"/>
          </a:xfrm>
          <a:prstGeom prst="rect">
            <a:avLst/>
          </a:prstGeom>
        </p:spPr>
        <p:txBody>
          <a:bodyPr lIns="0" tIns="0" rIns="0" bIns="0" rtlCol="0" anchor="t">
            <a:spAutoFit/>
          </a:bodyPr>
          <a:lstStyle/>
          <a:p>
            <a:pPr algn="just">
              <a:lnSpc>
                <a:spcPts val="7558"/>
              </a:lnSpc>
            </a:pPr>
            <a:r>
              <a:rPr lang="en-US" sz="7000" b="1" spc="637" dirty="0">
                <a:latin typeface="+mj-lt"/>
                <a:cs typeface="Poppins Bold"/>
                <a:sym typeface="Poppins Ultra-Bold"/>
              </a:rPr>
              <a:t>Strategies to differentiate your Catering Business in Pittsburgh’s market</a:t>
            </a:r>
          </a:p>
        </p:txBody>
      </p:sp>
      <p:sp>
        <p:nvSpPr>
          <p:cNvPr id="6" name="TextBox 6"/>
          <p:cNvSpPr txBox="1"/>
          <p:nvPr/>
        </p:nvSpPr>
        <p:spPr>
          <a:xfrm>
            <a:off x="353668" y="4248925"/>
            <a:ext cx="8296668" cy="6701450"/>
          </a:xfrm>
          <a:prstGeom prst="rect">
            <a:avLst/>
          </a:prstGeom>
        </p:spPr>
        <p:txBody>
          <a:bodyPr lIns="0" tIns="0" rIns="0" bIns="0" rtlCol="0" anchor="t">
            <a:spAutoFit/>
          </a:bodyPr>
          <a:lstStyle/>
          <a:p>
            <a:pPr marL="603057" lvl="1" indent="-301529" algn="just">
              <a:lnSpc>
                <a:spcPts val="2877"/>
              </a:lnSpc>
              <a:buFont typeface="Arial"/>
              <a:buChar char="•"/>
            </a:pPr>
            <a:r>
              <a:rPr lang="en-US" sz="2800" b="1" spc="237" dirty="0">
                <a:solidFill>
                  <a:srgbClr val="FFFFFF"/>
                </a:solidFill>
                <a:latin typeface="+mj-lt"/>
                <a:ea typeface="Poppins Bold"/>
                <a:cs typeface="Poppins Bold"/>
                <a:sym typeface="Poppins Bold"/>
              </a:rPr>
              <a:t>Unique selling Proposition(USP)</a:t>
            </a:r>
          </a:p>
          <a:p>
            <a:pPr algn="just">
              <a:lnSpc>
                <a:spcPts val="2877"/>
              </a:lnSpc>
            </a:pPr>
            <a:endParaRPr lang="en-US" sz="2800" b="1" spc="237" dirty="0">
              <a:solidFill>
                <a:srgbClr val="FFFFFF"/>
              </a:solidFill>
              <a:latin typeface="+mj-lt"/>
              <a:ea typeface="Poppins Bold"/>
              <a:cs typeface="Poppins Bold"/>
              <a:sym typeface="Poppins Bold"/>
            </a:endParaRPr>
          </a:p>
          <a:p>
            <a:pPr marL="603057" lvl="1" indent="-301529" algn="just">
              <a:lnSpc>
                <a:spcPts val="2877"/>
              </a:lnSpc>
              <a:buFont typeface="Arial"/>
              <a:buChar char="•"/>
            </a:pPr>
            <a:r>
              <a:rPr lang="en-US" sz="2800" b="1" spc="237" dirty="0">
                <a:solidFill>
                  <a:srgbClr val="FFFFFF"/>
                </a:solidFill>
                <a:latin typeface="+mj-lt"/>
                <a:ea typeface="Poppins Bold"/>
                <a:cs typeface="Poppins Bold"/>
                <a:sym typeface="Poppins Bold"/>
              </a:rPr>
              <a:t>Innovative Service models</a:t>
            </a:r>
          </a:p>
          <a:p>
            <a:pPr algn="just">
              <a:lnSpc>
                <a:spcPts val="2877"/>
              </a:lnSpc>
            </a:pPr>
            <a:endParaRPr lang="en-US" sz="2800" b="1" spc="237" dirty="0">
              <a:solidFill>
                <a:srgbClr val="FFFFFF"/>
              </a:solidFill>
              <a:latin typeface="+mj-lt"/>
              <a:ea typeface="Poppins Bold"/>
              <a:cs typeface="Poppins Bold"/>
              <a:sym typeface="Poppins Bold"/>
            </a:endParaRPr>
          </a:p>
          <a:p>
            <a:pPr marL="603057" lvl="1" indent="-301529" algn="just">
              <a:lnSpc>
                <a:spcPts val="2877"/>
              </a:lnSpc>
              <a:buFont typeface="Arial"/>
              <a:buChar char="•"/>
            </a:pPr>
            <a:r>
              <a:rPr lang="en-US" sz="2800" b="1" spc="237" dirty="0">
                <a:solidFill>
                  <a:srgbClr val="FFFFFF"/>
                </a:solidFill>
                <a:latin typeface="+mj-lt"/>
                <a:ea typeface="Poppins Bold"/>
                <a:cs typeface="Poppins Bold"/>
                <a:sym typeface="Poppins Bold"/>
              </a:rPr>
              <a:t>Affordable Luxury</a:t>
            </a:r>
          </a:p>
          <a:p>
            <a:pPr algn="just">
              <a:lnSpc>
                <a:spcPts val="2877"/>
              </a:lnSpc>
            </a:pPr>
            <a:endParaRPr lang="en-US" sz="2800" b="1" spc="237" dirty="0">
              <a:solidFill>
                <a:srgbClr val="FFFFFF"/>
              </a:solidFill>
              <a:latin typeface="+mj-lt"/>
              <a:ea typeface="Poppins Bold"/>
              <a:cs typeface="Poppins Bold"/>
              <a:sym typeface="Poppins Bold"/>
            </a:endParaRPr>
          </a:p>
          <a:p>
            <a:pPr marL="603057" lvl="1" indent="-301529" algn="just">
              <a:lnSpc>
                <a:spcPts val="2877"/>
              </a:lnSpc>
              <a:buFont typeface="Arial"/>
              <a:buChar char="•"/>
            </a:pPr>
            <a:r>
              <a:rPr lang="en-US" sz="2800" b="1" spc="237" dirty="0">
                <a:solidFill>
                  <a:srgbClr val="FFFFFF"/>
                </a:solidFill>
                <a:latin typeface="+mj-lt"/>
                <a:ea typeface="Poppins Bold"/>
                <a:cs typeface="Poppins Bold"/>
                <a:sym typeface="Poppins Bold"/>
              </a:rPr>
              <a:t>Sustainable and ethical practices</a:t>
            </a:r>
          </a:p>
          <a:p>
            <a:pPr algn="just">
              <a:lnSpc>
                <a:spcPts val="2877"/>
              </a:lnSpc>
            </a:pPr>
            <a:endParaRPr lang="en-US" sz="2800" b="1" spc="237" dirty="0">
              <a:solidFill>
                <a:srgbClr val="FFFFFF"/>
              </a:solidFill>
              <a:latin typeface="+mj-lt"/>
              <a:ea typeface="Poppins Bold"/>
              <a:cs typeface="Poppins Bold"/>
              <a:sym typeface="Poppins Bold"/>
            </a:endParaRPr>
          </a:p>
          <a:p>
            <a:pPr marL="603057" lvl="1" indent="-301529" algn="just">
              <a:lnSpc>
                <a:spcPts val="2877"/>
              </a:lnSpc>
              <a:buFont typeface="Arial"/>
              <a:buChar char="•"/>
            </a:pPr>
            <a:r>
              <a:rPr lang="en-US" sz="2800" b="1" spc="237" dirty="0">
                <a:solidFill>
                  <a:srgbClr val="FFFFFF"/>
                </a:solidFill>
                <a:latin typeface="+mj-lt"/>
                <a:ea typeface="Poppins Bold"/>
                <a:cs typeface="Poppins Bold"/>
                <a:sym typeface="Poppins Bold"/>
              </a:rPr>
              <a:t>Technology and </a:t>
            </a:r>
            <a:r>
              <a:rPr lang="en-US" sz="2800" b="1" spc="237" dirty="0" err="1">
                <a:solidFill>
                  <a:srgbClr val="FFFFFF"/>
                </a:solidFill>
                <a:latin typeface="+mj-lt"/>
                <a:ea typeface="Poppins Bold"/>
                <a:cs typeface="Poppins Bold"/>
                <a:sym typeface="Poppins Bold"/>
              </a:rPr>
              <a:t>convinience</a:t>
            </a:r>
            <a:endParaRPr lang="en-US" sz="2800" b="1" spc="237" dirty="0">
              <a:solidFill>
                <a:srgbClr val="FFFFFF"/>
              </a:solidFill>
              <a:latin typeface="+mj-lt"/>
              <a:ea typeface="Poppins Bold"/>
              <a:cs typeface="Poppins Bold"/>
              <a:sym typeface="Poppins Bold"/>
            </a:endParaRPr>
          </a:p>
          <a:p>
            <a:pPr algn="just">
              <a:lnSpc>
                <a:spcPts val="2877"/>
              </a:lnSpc>
            </a:pPr>
            <a:endParaRPr lang="en-US" sz="2800" b="1" spc="237" dirty="0">
              <a:solidFill>
                <a:srgbClr val="FFFFFF"/>
              </a:solidFill>
              <a:latin typeface="+mj-lt"/>
              <a:ea typeface="Poppins Bold"/>
              <a:cs typeface="Poppins Bold"/>
              <a:sym typeface="Poppins Bold"/>
            </a:endParaRPr>
          </a:p>
          <a:p>
            <a:pPr marL="603057" lvl="1" indent="-301529" algn="just">
              <a:lnSpc>
                <a:spcPts val="2877"/>
              </a:lnSpc>
              <a:buFont typeface="Arial"/>
              <a:buChar char="•"/>
            </a:pPr>
            <a:r>
              <a:rPr lang="en-US" sz="2800" b="1" spc="237" dirty="0">
                <a:solidFill>
                  <a:srgbClr val="FFFFFF"/>
                </a:solidFill>
                <a:latin typeface="+mj-lt"/>
                <a:ea typeface="Poppins Bold"/>
                <a:cs typeface="Poppins Bold"/>
                <a:sym typeface="Poppins Bold"/>
              </a:rPr>
              <a:t>Unique event Pairings</a:t>
            </a:r>
          </a:p>
          <a:p>
            <a:pPr algn="just">
              <a:lnSpc>
                <a:spcPts val="2877"/>
              </a:lnSpc>
            </a:pPr>
            <a:endParaRPr lang="en-US" sz="2800" b="1" spc="237" dirty="0">
              <a:solidFill>
                <a:srgbClr val="FFFFFF"/>
              </a:solidFill>
              <a:latin typeface="+mj-lt"/>
              <a:ea typeface="Poppins Bold"/>
              <a:cs typeface="Poppins Bold"/>
              <a:sym typeface="Poppins Bold"/>
            </a:endParaRPr>
          </a:p>
          <a:p>
            <a:pPr marL="603057" lvl="1" indent="-301529" algn="just">
              <a:lnSpc>
                <a:spcPts val="2877"/>
              </a:lnSpc>
              <a:buFont typeface="Arial"/>
              <a:buChar char="•"/>
            </a:pPr>
            <a:r>
              <a:rPr lang="en-US" sz="2800" b="1" spc="237" dirty="0">
                <a:solidFill>
                  <a:srgbClr val="FFFFFF"/>
                </a:solidFill>
                <a:latin typeface="+mj-lt"/>
                <a:ea typeface="Poppins Bold"/>
                <a:cs typeface="Poppins Bold"/>
                <a:sym typeface="Poppins Bold"/>
              </a:rPr>
              <a:t>Flexible offerings</a:t>
            </a:r>
          </a:p>
          <a:p>
            <a:pPr algn="just">
              <a:lnSpc>
                <a:spcPts val="2877"/>
              </a:lnSpc>
            </a:pPr>
            <a:endParaRPr lang="en-US" sz="2800" b="1" spc="237" dirty="0">
              <a:solidFill>
                <a:srgbClr val="FFFFFF"/>
              </a:solidFill>
              <a:latin typeface="+mj-lt"/>
              <a:ea typeface="Poppins Bold"/>
              <a:cs typeface="Poppins Bold"/>
              <a:sym typeface="Poppins Bold"/>
            </a:endParaRPr>
          </a:p>
          <a:p>
            <a:pPr marL="603057" lvl="1" indent="-301529" algn="just">
              <a:lnSpc>
                <a:spcPts val="2877"/>
              </a:lnSpc>
              <a:buFont typeface="Arial"/>
              <a:buChar char="•"/>
            </a:pPr>
            <a:r>
              <a:rPr lang="en-US" sz="2800" b="1" spc="237" dirty="0">
                <a:solidFill>
                  <a:srgbClr val="FFFFFF"/>
                </a:solidFill>
                <a:latin typeface="+mj-lt"/>
                <a:ea typeface="Poppins Bold"/>
                <a:cs typeface="Poppins Bold"/>
                <a:sym typeface="Poppins Bold"/>
              </a:rPr>
              <a:t>Impeccable Customer experience</a:t>
            </a:r>
          </a:p>
          <a:p>
            <a:pPr algn="just">
              <a:lnSpc>
                <a:spcPts val="2877"/>
              </a:lnSpc>
            </a:pPr>
            <a:endParaRPr lang="en-US" sz="2793" b="1" spc="237" dirty="0">
              <a:solidFill>
                <a:srgbClr val="FFFFFF"/>
              </a:solidFill>
              <a:latin typeface="Poppins Bold"/>
              <a:ea typeface="Poppins Bold"/>
              <a:cs typeface="Poppins Bold"/>
              <a:sym typeface="Poppins Bold"/>
            </a:endParaRPr>
          </a:p>
          <a:p>
            <a:pPr algn="just">
              <a:lnSpc>
                <a:spcPts val="2877"/>
              </a:lnSpc>
            </a:pPr>
            <a:endParaRPr lang="en-US" sz="2793" b="1" spc="237" dirty="0">
              <a:solidFill>
                <a:srgbClr val="FFFFFF"/>
              </a:solidFill>
              <a:latin typeface="Poppins Bold"/>
              <a:ea typeface="Poppins Bold"/>
              <a:cs typeface="Poppins Bold"/>
              <a:sym typeface="Poppins Bold"/>
            </a:endParaRPr>
          </a:p>
          <a:p>
            <a:pPr algn="just">
              <a:lnSpc>
                <a:spcPts val="2877"/>
              </a:lnSpc>
            </a:pPr>
            <a:endParaRPr lang="en-US" sz="2793" b="1" spc="237" dirty="0">
              <a:solidFill>
                <a:srgbClr val="FFFFFF"/>
              </a:solidFill>
              <a:latin typeface="Poppins Bold"/>
              <a:ea typeface="Poppins Bold"/>
              <a:cs typeface="Poppins Bold"/>
              <a:sym typeface="Poppins Bold"/>
            </a:endParaRPr>
          </a:p>
        </p:txBody>
      </p:sp>
      <p:sp>
        <p:nvSpPr>
          <p:cNvPr id="7" name="TextBox 7"/>
          <p:cNvSpPr txBox="1"/>
          <p:nvPr/>
        </p:nvSpPr>
        <p:spPr>
          <a:xfrm>
            <a:off x="10081079" y="4248925"/>
            <a:ext cx="4609951" cy="379206"/>
          </a:xfrm>
          <a:prstGeom prst="rect">
            <a:avLst/>
          </a:prstGeom>
        </p:spPr>
        <p:txBody>
          <a:bodyPr lIns="0" tIns="0" rIns="0" bIns="0" rtlCol="0" anchor="t">
            <a:spAutoFit/>
          </a:bodyPr>
          <a:lstStyle/>
          <a:p>
            <a:pPr marL="603057" lvl="1" indent="-301529" algn="just">
              <a:lnSpc>
                <a:spcPts val="2877"/>
              </a:lnSpc>
              <a:buFont typeface="Arial"/>
              <a:buChar char="•"/>
            </a:pPr>
            <a:r>
              <a:rPr lang="en-US" sz="2800" b="1" spc="237" dirty="0">
                <a:solidFill>
                  <a:srgbClr val="FFFFFF"/>
                </a:solidFill>
                <a:latin typeface="+mj-lt"/>
                <a:ea typeface="Poppins Bold"/>
                <a:cs typeface="Poppins Bold"/>
                <a:sym typeface="Poppins Bold"/>
              </a:rPr>
              <a:t>Exclusive Add-ons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BF842-1DE2-DA22-3946-EF1493A4E7C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C131A66-09ED-DA55-09EC-5973B71377DE}"/>
              </a:ext>
            </a:extLst>
          </p:cNvPr>
          <p:cNvSpPr/>
          <p:nvPr/>
        </p:nvSpPr>
        <p:spPr>
          <a:xfrm>
            <a:off x="-493664" y="-190500"/>
            <a:ext cx="18288000" cy="105387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pPr defTabSz="1371600">
              <a:buFont typeface="Arial" panose="020B0604020202020204" pitchFamily="34" charset="0"/>
              <a:buChar char="•"/>
            </a:pPr>
            <a:endParaRPr lang="en-US" sz="1800" dirty="0">
              <a:latin typeface="Franklin Gothic Book"/>
            </a:endParaRPr>
          </a:p>
        </p:txBody>
      </p:sp>
      <p:sp>
        <p:nvSpPr>
          <p:cNvPr id="3" name="AutoShape 3">
            <a:extLst>
              <a:ext uri="{FF2B5EF4-FFF2-40B4-BE49-F238E27FC236}">
                <a16:creationId xmlns:a16="http://schemas.microsoft.com/office/drawing/2014/main" id="{38B5F85B-579E-EA84-E58B-D7CABDD1E825}"/>
              </a:ext>
            </a:extLst>
          </p:cNvPr>
          <p:cNvSpPr/>
          <p:nvPr/>
        </p:nvSpPr>
        <p:spPr>
          <a:xfrm>
            <a:off x="-304800" y="342900"/>
            <a:ext cx="12268200" cy="1924934"/>
          </a:xfrm>
          <a:prstGeom prst="rect">
            <a:avLst/>
          </a:prstGeom>
          <a:solidFill>
            <a:srgbClr val="C9E265"/>
          </a:solidFill>
        </p:spPr>
        <p:txBody>
          <a:bodyPr/>
          <a:lstStyle/>
          <a:p>
            <a:r>
              <a:rPr lang="en-US" sz="7000" b="1" dirty="0">
                <a:latin typeface="Franklin Gothic Demi"/>
              </a:rPr>
              <a:t>SWOT ANALYSIS </a:t>
            </a:r>
            <a:r>
              <a:rPr lang="en-US" sz="7502" b="1" spc="637" dirty="0">
                <a:latin typeface="+mj-lt"/>
                <a:cs typeface="Poppins Bold"/>
              </a:rPr>
              <a:t>STRENGTHS</a:t>
            </a:r>
            <a:r>
              <a:rPr lang="en-US" sz="7000" b="1" dirty="0">
                <a:latin typeface="Franklin Gothic Demi"/>
              </a:rPr>
              <a:t> </a:t>
            </a:r>
            <a:endParaRPr lang="en-US" sz="7000" dirty="0"/>
          </a:p>
        </p:txBody>
      </p:sp>
      <p:sp>
        <p:nvSpPr>
          <p:cNvPr id="4" name="AutoShape 4">
            <a:extLst>
              <a:ext uri="{FF2B5EF4-FFF2-40B4-BE49-F238E27FC236}">
                <a16:creationId xmlns:a16="http://schemas.microsoft.com/office/drawing/2014/main" id="{D09A9AAA-1694-2C26-6FF3-101AABF86912}"/>
              </a:ext>
            </a:extLst>
          </p:cNvPr>
          <p:cNvSpPr/>
          <p:nvPr/>
        </p:nvSpPr>
        <p:spPr>
          <a:xfrm>
            <a:off x="17694275" y="-769914"/>
            <a:ext cx="1600200" cy="11826827"/>
          </a:xfrm>
          <a:prstGeom prst="rect">
            <a:avLst/>
          </a:prstGeom>
          <a:solidFill>
            <a:srgbClr val="C9E265"/>
          </a:solidFill>
        </p:spPr>
        <p:txBody>
          <a:bodyPr/>
          <a:lstStyle/>
          <a:p>
            <a:endParaRPr lang="en-US"/>
          </a:p>
        </p:txBody>
      </p:sp>
      <p:sp>
        <p:nvSpPr>
          <p:cNvPr id="6" name="TextBox 6">
            <a:extLst>
              <a:ext uri="{FF2B5EF4-FFF2-40B4-BE49-F238E27FC236}">
                <a16:creationId xmlns:a16="http://schemas.microsoft.com/office/drawing/2014/main" id="{7EDF1082-9EBA-D5A6-AA7D-1068217A2906}"/>
              </a:ext>
            </a:extLst>
          </p:cNvPr>
          <p:cNvSpPr txBox="1"/>
          <p:nvPr/>
        </p:nvSpPr>
        <p:spPr>
          <a:xfrm>
            <a:off x="353668" y="4248925"/>
            <a:ext cx="8296668" cy="1123000"/>
          </a:xfrm>
          <a:prstGeom prst="rect">
            <a:avLst/>
          </a:prstGeom>
        </p:spPr>
        <p:txBody>
          <a:bodyPr lIns="0" tIns="0" rIns="0" bIns="0" rtlCol="0" anchor="t">
            <a:spAutoFit/>
          </a:bodyPr>
          <a:lstStyle/>
          <a:p>
            <a:pPr algn="just">
              <a:lnSpc>
                <a:spcPts val="2877"/>
              </a:lnSpc>
            </a:pPr>
            <a:endParaRPr lang="en-US" sz="2793" b="1" spc="237" dirty="0">
              <a:solidFill>
                <a:srgbClr val="FFFFFF"/>
              </a:solidFill>
              <a:latin typeface="Poppins Bold"/>
              <a:ea typeface="Poppins Bold"/>
              <a:cs typeface="Poppins Bold"/>
              <a:sym typeface="Poppins Bold"/>
            </a:endParaRPr>
          </a:p>
          <a:p>
            <a:pPr algn="just">
              <a:lnSpc>
                <a:spcPts val="2877"/>
              </a:lnSpc>
            </a:pPr>
            <a:endParaRPr lang="en-US" sz="2793" b="1" spc="237" dirty="0">
              <a:solidFill>
                <a:srgbClr val="FFFFFF"/>
              </a:solidFill>
              <a:latin typeface="Poppins Bold"/>
              <a:ea typeface="Poppins Bold"/>
              <a:cs typeface="Poppins Bold"/>
              <a:sym typeface="Poppins Bold"/>
            </a:endParaRPr>
          </a:p>
          <a:p>
            <a:pPr algn="just">
              <a:lnSpc>
                <a:spcPts val="2877"/>
              </a:lnSpc>
            </a:pPr>
            <a:endParaRPr lang="en-US" sz="2793" b="1" spc="237" dirty="0">
              <a:solidFill>
                <a:srgbClr val="FFFFFF"/>
              </a:solidFill>
              <a:latin typeface="Poppins Bold"/>
              <a:ea typeface="Poppins Bold"/>
              <a:cs typeface="Poppins Bold"/>
              <a:sym typeface="Poppins Bold"/>
            </a:endParaRPr>
          </a:p>
        </p:txBody>
      </p:sp>
      <p:sp>
        <p:nvSpPr>
          <p:cNvPr id="7" name="TextBox 7">
            <a:extLst>
              <a:ext uri="{FF2B5EF4-FFF2-40B4-BE49-F238E27FC236}">
                <a16:creationId xmlns:a16="http://schemas.microsoft.com/office/drawing/2014/main" id="{8D277A96-4C0B-C6F9-E973-CB09C1F16448}"/>
              </a:ext>
            </a:extLst>
          </p:cNvPr>
          <p:cNvSpPr txBox="1"/>
          <p:nvPr/>
        </p:nvSpPr>
        <p:spPr>
          <a:xfrm>
            <a:off x="1371600" y="3912060"/>
            <a:ext cx="15239999" cy="5601533"/>
          </a:xfrm>
          <a:prstGeom prst="rect">
            <a:avLst/>
          </a:prstGeom>
        </p:spPr>
        <p:txBody>
          <a:bodyPr wrap="square" lIns="0" tIns="0" rIns="0" bIns="0" rtlCol="0" anchor="t">
            <a:spAutoFit/>
          </a:bodyPr>
          <a:lstStyle/>
          <a:p>
            <a:pPr defTabSz="1371600">
              <a:buFont typeface="Arial" panose="020B0604020202020204" pitchFamily="34" charset="0"/>
              <a:buChar char="•"/>
            </a:pPr>
            <a:r>
              <a:rPr lang="en-US" sz="2800" b="1" spc="237" dirty="0">
                <a:solidFill>
                  <a:srgbClr val="FFFFFF"/>
                </a:solidFill>
                <a:latin typeface="+mj-lt"/>
                <a:cs typeface="Poppins Bold"/>
              </a:rPr>
              <a:t>Expertise in Corporate Catering: Specializing in IT and other industry sectors.</a:t>
            </a:r>
            <a:br>
              <a:rPr lang="en-US" sz="2800" b="1" spc="237" dirty="0">
                <a:solidFill>
                  <a:srgbClr val="FFFFFF"/>
                </a:solidFill>
                <a:latin typeface="+mj-lt"/>
                <a:cs typeface="Poppins Bold"/>
              </a:rPr>
            </a:br>
            <a:endParaRPr lang="en-US" sz="2800" b="1" spc="237" dirty="0">
              <a:solidFill>
                <a:srgbClr val="FFFFFF"/>
              </a:solidFill>
              <a:latin typeface="+mj-lt"/>
              <a:cs typeface="Poppins Bold"/>
            </a:endParaRPr>
          </a:p>
          <a:p>
            <a:pPr defTabSz="1371600">
              <a:buFont typeface="Arial" panose="020B0604020202020204" pitchFamily="34" charset="0"/>
              <a:buChar char="•"/>
            </a:pPr>
            <a:r>
              <a:rPr lang="en-US" sz="2800" b="1" spc="237" dirty="0">
                <a:solidFill>
                  <a:srgbClr val="FFFFFF"/>
                </a:solidFill>
                <a:latin typeface="+mj-lt"/>
                <a:cs typeface="Poppins Bold"/>
              </a:rPr>
              <a:t>Customizable Menus: High-quality, tailored to meet client preferences and dietary needs.</a:t>
            </a:r>
            <a:br>
              <a:rPr lang="en-US" sz="2800" b="1" spc="237" dirty="0">
                <a:solidFill>
                  <a:srgbClr val="FFFFFF"/>
                </a:solidFill>
                <a:latin typeface="+mj-lt"/>
                <a:cs typeface="Poppins Bold"/>
              </a:rPr>
            </a:br>
            <a:endParaRPr lang="en-US" sz="2800" b="1" spc="237" dirty="0">
              <a:solidFill>
                <a:srgbClr val="FFFFFF"/>
              </a:solidFill>
              <a:latin typeface="+mj-lt"/>
              <a:cs typeface="Poppins Bold"/>
            </a:endParaRPr>
          </a:p>
          <a:p>
            <a:pPr defTabSz="1371600">
              <a:buFont typeface="Arial" panose="020B0604020202020204" pitchFamily="34" charset="0"/>
              <a:buChar char="•"/>
            </a:pPr>
            <a:r>
              <a:rPr lang="en-US" sz="2800" b="1" spc="237" dirty="0">
                <a:solidFill>
                  <a:srgbClr val="FFFFFF"/>
                </a:solidFill>
                <a:latin typeface="+mj-lt"/>
                <a:cs typeface="Poppins Bold"/>
              </a:rPr>
              <a:t>Competitive Pricing: Transparent pricing structure that offers value without compromising quality.</a:t>
            </a:r>
            <a:br>
              <a:rPr lang="en-US" sz="2800" b="1" spc="237" dirty="0">
                <a:solidFill>
                  <a:srgbClr val="FFFFFF"/>
                </a:solidFill>
                <a:latin typeface="+mj-lt"/>
                <a:cs typeface="Poppins Bold"/>
              </a:rPr>
            </a:br>
            <a:endParaRPr lang="en-US" sz="2800" b="1" spc="237" dirty="0">
              <a:solidFill>
                <a:srgbClr val="FFFFFF"/>
              </a:solidFill>
              <a:latin typeface="+mj-lt"/>
              <a:cs typeface="Poppins Bold"/>
            </a:endParaRPr>
          </a:p>
          <a:p>
            <a:pPr defTabSz="1371600">
              <a:buFont typeface="Arial" panose="020B0604020202020204" pitchFamily="34" charset="0"/>
              <a:buChar char="•"/>
            </a:pPr>
            <a:r>
              <a:rPr lang="en-US" sz="2800" b="1" spc="237" dirty="0">
                <a:solidFill>
                  <a:srgbClr val="FFFFFF"/>
                </a:solidFill>
                <a:latin typeface="+mj-lt"/>
                <a:cs typeface="Poppins Bold"/>
              </a:rPr>
              <a:t>Positive Reputation: Established trust and a growing client base, reflecting high customer satisfaction.</a:t>
            </a:r>
            <a:br>
              <a:rPr lang="en-US" sz="2800" b="1" spc="237" dirty="0">
                <a:solidFill>
                  <a:srgbClr val="FFFFFF"/>
                </a:solidFill>
                <a:latin typeface="+mj-lt"/>
                <a:cs typeface="Poppins Bold"/>
              </a:rPr>
            </a:br>
            <a:endParaRPr lang="en-US" sz="2800" b="1" spc="237" dirty="0">
              <a:solidFill>
                <a:srgbClr val="FFFFFF"/>
              </a:solidFill>
              <a:latin typeface="+mj-lt"/>
              <a:cs typeface="Poppins Bold"/>
            </a:endParaRPr>
          </a:p>
          <a:p>
            <a:pPr defTabSz="1371600">
              <a:buFont typeface="Arial" panose="020B0604020202020204" pitchFamily="34" charset="0"/>
              <a:buChar char="•"/>
            </a:pPr>
            <a:r>
              <a:rPr lang="en-US" sz="2800" b="1" spc="237" dirty="0">
                <a:solidFill>
                  <a:srgbClr val="FFFFFF"/>
                </a:solidFill>
                <a:latin typeface="+mj-lt"/>
                <a:cs typeface="Poppins Bold"/>
              </a:rPr>
              <a:t>Skilled Team: Experienced professionals who ensure consistent service quality at every event</a:t>
            </a:r>
          </a:p>
        </p:txBody>
      </p:sp>
    </p:spTree>
    <p:extLst>
      <p:ext uri="{BB962C8B-B14F-4D97-AF65-F5344CB8AC3E}">
        <p14:creationId xmlns:p14="http://schemas.microsoft.com/office/powerpoint/2010/main" val="730888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F9432-2B35-4970-A00E-59674A3DFF3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47CC4C6-5544-9D77-5EB1-E59D3122FAB9}"/>
              </a:ext>
            </a:extLst>
          </p:cNvPr>
          <p:cNvSpPr/>
          <p:nvPr/>
        </p:nvSpPr>
        <p:spPr>
          <a:xfrm>
            <a:off x="0" y="0"/>
            <a:ext cx="18288000" cy="10515425"/>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pPr defTabSz="1371600">
              <a:buFont typeface="Arial" panose="020B0604020202020204" pitchFamily="34" charset="0"/>
              <a:buChar char="•"/>
            </a:pPr>
            <a:endParaRPr lang="en-US" sz="1800" dirty="0">
              <a:latin typeface="Franklin Gothic Book"/>
            </a:endParaRPr>
          </a:p>
        </p:txBody>
      </p:sp>
      <p:sp>
        <p:nvSpPr>
          <p:cNvPr id="3" name="AutoShape 3">
            <a:extLst>
              <a:ext uri="{FF2B5EF4-FFF2-40B4-BE49-F238E27FC236}">
                <a16:creationId xmlns:a16="http://schemas.microsoft.com/office/drawing/2014/main" id="{3CBEF024-1BB9-F4A8-7C29-EC23A38181C0}"/>
              </a:ext>
            </a:extLst>
          </p:cNvPr>
          <p:cNvSpPr/>
          <p:nvPr/>
        </p:nvSpPr>
        <p:spPr>
          <a:xfrm>
            <a:off x="838200" y="647700"/>
            <a:ext cx="12268200" cy="1447800"/>
          </a:xfrm>
          <a:prstGeom prst="rect">
            <a:avLst/>
          </a:prstGeom>
          <a:solidFill>
            <a:srgbClr val="C9E265"/>
          </a:solidFill>
        </p:spPr>
        <p:txBody>
          <a:bodyPr/>
          <a:lstStyle/>
          <a:p>
            <a:r>
              <a:rPr lang="en-US" sz="7000" b="1" dirty="0">
                <a:latin typeface="Franklin Gothic Demi"/>
              </a:rPr>
              <a:t>WEAKNESS</a:t>
            </a:r>
          </a:p>
        </p:txBody>
      </p:sp>
      <p:sp>
        <p:nvSpPr>
          <p:cNvPr id="4" name="AutoShape 4">
            <a:extLst>
              <a:ext uri="{FF2B5EF4-FFF2-40B4-BE49-F238E27FC236}">
                <a16:creationId xmlns:a16="http://schemas.microsoft.com/office/drawing/2014/main" id="{DFD8D7F5-F368-E6A3-E02A-E052544FA3A8}"/>
              </a:ext>
            </a:extLst>
          </p:cNvPr>
          <p:cNvSpPr/>
          <p:nvPr/>
        </p:nvSpPr>
        <p:spPr>
          <a:xfrm>
            <a:off x="17694275" y="-769914"/>
            <a:ext cx="1600200" cy="11826827"/>
          </a:xfrm>
          <a:prstGeom prst="rect">
            <a:avLst/>
          </a:prstGeom>
          <a:solidFill>
            <a:srgbClr val="C9E265"/>
          </a:solidFill>
        </p:spPr>
        <p:txBody>
          <a:bodyPr/>
          <a:lstStyle/>
          <a:p>
            <a:endParaRPr lang="en-US"/>
          </a:p>
        </p:txBody>
      </p:sp>
      <p:sp>
        <p:nvSpPr>
          <p:cNvPr id="6" name="TextBox 6">
            <a:extLst>
              <a:ext uri="{FF2B5EF4-FFF2-40B4-BE49-F238E27FC236}">
                <a16:creationId xmlns:a16="http://schemas.microsoft.com/office/drawing/2014/main" id="{DE2017FA-93EB-3F26-7836-33A580F753EE}"/>
              </a:ext>
            </a:extLst>
          </p:cNvPr>
          <p:cNvSpPr txBox="1"/>
          <p:nvPr/>
        </p:nvSpPr>
        <p:spPr>
          <a:xfrm>
            <a:off x="353668" y="4248925"/>
            <a:ext cx="8296668" cy="1123000"/>
          </a:xfrm>
          <a:prstGeom prst="rect">
            <a:avLst/>
          </a:prstGeom>
        </p:spPr>
        <p:txBody>
          <a:bodyPr lIns="0" tIns="0" rIns="0" bIns="0" rtlCol="0" anchor="t">
            <a:spAutoFit/>
          </a:bodyPr>
          <a:lstStyle/>
          <a:p>
            <a:pPr algn="just">
              <a:lnSpc>
                <a:spcPts val="2877"/>
              </a:lnSpc>
            </a:pPr>
            <a:endParaRPr lang="en-US" sz="2793" b="1" spc="237" dirty="0">
              <a:solidFill>
                <a:srgbClr val="FFFFFF"/>
              </a:solidFill>
              <a:latin typeface="Poppins Bold"/>
              <a:ea typeface="Poppins Bold"/>
              <a:cs typeface="Poppins Bold"/>
              <a:sym typeface="Poppins Bold"/>
            </a:endParaRPr>
          </a:p>
          <a:p>
            <a:pPr algn="just">
              <a:lnSpc>
                <a:spcPts val="2877"/>
              </a:lnSpc>
            </a:pPr>
            <a:endParaRPr lang="en-US" sz="2793" b="1" spc="237" dirty="0">
              <a:solidFill>
                <a:srgbClr val="FFFFFF"/>
              </a:solidFill>
              <a:latin typeface="Poppins Bold"/>
              <a:ea typeface="Poppins Bold"/>
              <a:cs typeface="Poppins Bold"/>
              <a:sym typeface="Poppins Bold"/>
            </a:endParaRPr>
          </a:p>
          <a:p>
            <a:pPr algn="just">
              <a:lnSpc>
                <a:spcPts val="2877"/>
              </a:lnSpc>
            </a:pPr>
            <a:endParaRPr lang="en-US" sz="2793" b="1" spc="237" dirty="0">
              <a:solidFill>
                <a:srgbClr val="FFFFFF"/>
              </a:solidFill>
              <a:latin typeface="Poppins Bold"/>
              <a:ea typeface="Poppins Bold"/>
              <a:cs typeface="Poppins Bold"/>
              <a:sym typeface="Poppins Bold"/>
            </a:endParaRPr>
          </a:p>
        </p:txBody>
      </p:sp>
      <p:sp>
        <p:nvSpPr>
          <p:cNvPr id="7" name="TextBox 7">
            <a:extLst>
              <a:ext uri="{FF2B5EF4-FFF2-40B4-BE49-F238E27FC236}">
                <a16:creationId xmlns:a16="http://schemas.microsoft.com/office/drawing/2014/main" id="{EC7DDA80-D975-0C89-6283-391DAC4C0323}"/>
              </a:ext>
            </a:extLst>
          </p:cNvPr>
          <p:cNvSpPr txBox="1"/>
          <p:nvPr/>
        </p:nvSpPr>
        <p:spPr>
          <a:xfrm>
            <a:off x="1142977" y="3560734"/>
            <a:ext cx="15239999" cy="6463308"/>
          </a:xfrm>
          <a:prstGeom prst="rect">
            <a:avLst/>
          </a:prstGeom>
        </p:spPr>
        <p:txBody>
          <a:bodyPr wrap="square" lIns="0" tIns="0" rIns="0" bIns="0" rtlCol="0" anchor="t">
            <a:spAutoFit/>
          </a:bodyPr>
          <a:lstStyle/>
          <a:p>
            <a:pPr indent="-457200">
              <a:buFont typeface="Arial" panose="020B0604020202020204" pitchFamily="34" charset="0"/>
              <a:buChar char="•"/>
            </a:pPr>
            <a:r>
              <a:rPr lang="en-US" sz="2800" b="1" spc="237" dirty="0">
                <a:solidFill>
                  <a:srgbClr val="FFFFFF"/>
                </a:solidFill>
                <a:latin typeface="+mj-lt"/>
                <a:cs typeface="Poppins Bold"/>
              </a:rPr>
              <a:t>Limited Geographic Reach: Restricts market penetration and growth potential in broader areas</a:t>
            </a:r>
            <a:br>
              <a:rPr lang="en-US" sz="2800" b="1" spc="237" dirty="0">
                <a:solidFill>
                  <a:srgbClr val="FFFFFF"/>
                </a:solidFill>
                <a:latin typeface="+mj-lt"/>
                <a:cs typeface="Poppins Bold"/>
              </a:rPr>
            </a:br>
            <a:endParaRPr lang="en-US" sz="2800" b="1" spc="237" dirty="0">
              <a:solidFill>
                <a:srgbClr val="FFFFFF"/>
              </a:solidFill>
              <a:latin typeface="+mj-lt"/>
              <a:cs typeface="Poppins Bold"/>
            </a:endParaRPr>
          </a:p>
          <a:p>
            <a:pPr indent="-457200">
              <a:buFont typeface="Arial" panose="020B0604020202020204" pitchFamily="34" charset="0"/>
              <a:buChar char="•"/>
            </a:pPr>
            <a:r>
              <a:rPr lang="en-US" sz="2800" b="1" spc="237" dirty="0">
                <a:solidFill>
                  <a:srgbClr val="FFFFFF"/>
                </a:solidFill>
                <a:latin typeface="+mj-lt"/>
                <a:cs typeface="Poppins Bold"/>
              </a:rPr>
              <a:t>Revenue Dependence: Heavy reliance on the IT sector for a significant portion of revenue.</a:t>
            </a:r>
            <a:br>
              <a:rPr lang="en-US" sz="2800" b="1" spc="237" dirty="0">
                <a:solidFill>
                  <a:srgbClr val="FFFFFF"/>
                </a:solidFill>
                <a:latin typeface="+mj-lt"/>
                <a:cs typeface="Poppins Bold"/>
              </a:rPr>
            </a:br>
            <a:endParaRPr lang="en-US" sz="2800" b="1" spc="237" dirty="0">
              <a:solidFill>
                <a:srgbClr val="FFFFFF"/>
              </a:solidFill>
              <a:latin typeface="+mj-lt"/>
              <a:cs typeface="Poppins Bold"/>
            </a:endParaRPr>
          </a:p>
          <a:p>
            <a:pPr indent="-457200">
              <a:buFont typeface="Arial" panose="020B0604020202020204" pitchFamily="34" charset="0"/>
              <a:buChar char="•"/>
            </a:pPr>
            <a:r>
              <a:rPr lang="en-US" sz="2800" b="1" spc="237" dirty="0">
                <a:solidFill>
                  <a:srgbClr val="FFFFFF"/>
                </a:solidFill>
                <a:latin typeface="+mj-lt"/>
                <a:cs typeface="Poppins Bold"/>
              </a:rPr>
              <a:t>Underutilized Digital Marketing: Limited digital marketing strategy use impacts brand visibility.</a:t>
            </a:r>
            <a:br>
              <a:rPr lang="en-US" sz="2800" b="1" spc="237" dirty="0">
                <a:solidFill>
                  <a:srgbClr val="FFFFFF"/>
                </a:solidFill>
                <a:latin typeface="+mj-lt"/>
                <a:cs typeface="Poppins Bold"/>
              </a:rPr>
            </a:br>
            <a:endParaRPr lang="en-US" sz="2800" b="1" spc="237" dirty="0">
              <a:solidFill>
                <a:srgbClr val="FFFFFF"/>
              </a:solidFill>
              <a:latin typeface="+mj-lt"/>
              <a:cs typeface="Poppins Bold"/>
            </a:endParaRPr>
          </a:p>
          <a:p>
            <a:pPr indent="-457200">
              <a:buFont typeface="Arial" panose="020B0604020202020204" pitchFamily="34" charset="0"/>
              <a:buChar char="•"/>
            </a:pPr>
            <a:r>
              <a:rPr lang="en-US" sz="2800" b="1" spc="237" dirty="0">
                <a:solidFill>
                  <a:srgbClr val="FFFFFF"/>
                </a:solidFill>
                <a:latin typeface="+mj-lt"/>
                <a:cs typeface="Poppins Bold"/>
              </a:rPr>
              <a:t>Weak Logistics Network: Challenges in scaling operations efficiently to meet growing demand.</a:t>
            </a:r>
            <a:br>
              <a:rPr lang="en-US" sz="2800" b="1" spc="237" dirty="0">
                <a:solidFill>
                  <a:srgbClr val="FFFFFF"/>
                </a:solidFill>
                <a:latin typeface="+mj-lt"/>
                <a:cs typeface="Poppins Bold"/>
              </a:rPr>
            </a:br>
            <a:endParaRPr lang="en-US" sz="2800" b="1" spc="237" dirty="0">
              <a:solidFill>
                <a:srgbClr val="FFFFFF"/>
              </a:solidFill>
              <a:latin typeface="+mj-lt"/>
              <a:cs typeface="Poppins Bold"/>
            </a:endParaRPr>
          </a:p>
          <a:p>
            <a:pPr indent="-457200">
              <a:buFont typeface="Arial" panose="020B0604020202020204" pitchFamily="34" charset="0"/>
              <a:buChar char="•"/>
            </a:pPr>
            <a:r>
              <a:rPr lang="en-US" sz="2800" b="1" spc="237" dirty="0">
                <a:solidFill>
                  <a:srgbClr val="FFFFFF"/>
                </a:solidFill>
                <a:latin typeface="+mj-lt"/>
                <a:cs typeface="Poppins Bold"/>
              </a:rPr>
              <a:t>Low Brand Recognition: Limited recognition outside niche markets, reducing broader appeal.</a:t>
            </a:r>
          </a:p>
          <a:p>
            <a:pPr defTabSz="1371600">
              <a:buFont typeface="Arial" panose="020B0604020202020204" pitchFamily="34" charset="0"/>
              <a:buChar char="•"/>
            </a:pPr>
            <a:endParaRPr lang="en-US" sz="2800" dirty="0">
              <a:solidFill>
                <a:schemeClr val="bg1"/>
              </a:solidFill>
              <a:latin typeface="Franklin Gothic Book"/>
            </a:endParaRPr>
          </a:p>
        </p:txBody>
      </p:sp>
    </p:spTree>
    <p:extLst>
      <p:ext uri="{BB962C8B-B14F-4D97-AF65-F5344CB8AC3E}">
        <p14:creationId xmlns:p14="http://schemas.microsoft.com/office/powerpoint/2010/main" val="37155134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B3508-3183-8A20-4B4A-F242F990E7C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FC2A019-CB43-1F03-1854-18028164B472}"/>
              </a:ext>
            </a:extLst>
          </p:cNvPr>
          <p:cNvSpPr/>
          <p:nvPr/>
        </p:nvSpPr>
        <p:spPr>
          <a:xfrm>
            <a:off x="0" y="0"/>
            <a:ext cx="18288000" cy="10515425"/>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pPr defTabSz="1371600">
              <a:buFont typeface="Arial" panose="020B0604020202020204" pitchFamily="34" charset="0"/>
              <a:buChar char="•"/>
            </a:pPr>
            <a:endParaRPr lang="en-US" sz="1800" dirty="0">
              <a:latin typeface="Franklin Gothic Book"/>
            </a:endParaRPr>
          </a:p>
        </p:txBody>
      </p:sp>
      <p:sp>
        <p:nvSpPr>
          <p:cNvPr id="3" name="AutoShape 3">
            <a:extLst>
              <a:ext uri="{FF2B5EF4-FFF2-40B4-BE49-F238E27FC236}">
                <a16:creationId xmlns:a16="http://schemas.microsoft.com/office/drawing/2014/main" id="{2449A16E-E210-F79D-A2AC-3F6B072379A9}"/>
              </a:ext>
            </a:extLst>
          </p:cNvPr>
          <p:cNvSpPr/>
          <p:nvPr/>
        </p:nvSpPr>
        <p:spPr>
          <a:xfrm>
            <a:off x="381000" y="199528"/>
            <a:ext cx="12268200" cy="1514697"/>
          </a:xfrm>
          <a:prstGeom prst="rect">
            <a:avLst/>
          </a:prstGeom>
          <a:solidFill>
            <a:srgbClr val="C9E265"/>
          </a:solidFill>
        </p:spPr>
        <p:txBody>
          <a:bodyPr/>
          <a:lstStyle/>
          <a:p>
            <a:r>
              <a:rPr lang="en-US" sz="7000" b="1" dirty="0">
                <a:latin typeface="Franklin Gothic Demi"/>
              </a:rPr>
              <a:t>Opportunities</a:t>
            </a:r>
          </a:p>
        </p:txBody>
      </p:sp>
      <p:sp>
        <p:nvSpPr>
          <p:cNvPr id="4" name="AutoShape 4">
            <a:extLst>
              <a:ext uri="{FF2B5EF4-FFF2-40B4-BE49-F238E27FC236}">
                <a16:creationId xmlns:a16="http://schemas.microsoft.com/office/drawing/2014/main" id="{019EC6E5-CC9C-7F8C-1EA8-883522A7B9C3}"/>
              </a:ext>
            </a:extLst>
          </p:cNvPr>
          <p:cNvSpPr/>
          <p:nvPr/>
        </p:nvSpPr>
        <p:spPr>
          <a:xfrm>
            <a:off x="17678400" y="-266700"/>
            <a:ext cx="1600200" cy="11826827"/>
          </a:xfrm>
          <a:prstGeom prst="rect">
            <a:avLst/>
          </a:prstGeom>
          <a:solidFill>
            <a:srgbClr val="C9E265"/>
          </a:solidFill>
        </p:spPr>
        <p:txBody>
          <a:bodyPr/>
          <a:lstStyle/>
          <a:p>
            <a:endParaRPr lang="en-US"/>
          </a:p>
        </p:txBody>
      </p:sp>
      <p:sp>
        <p:nvSpPr>
          <p:cNvPr id="6" name="TextBox 6">
            <a:extLst>
              <a:ext uri="{FF2B5EF4-FFF2-40B4-BE49-F238E27FC236}">
                <a16:creationId xmlns:a16="http://schemas.microsoft.com/office/drawing/2014/main" id="{3C8421FE-7FCB-ED3A-2FDD-7DEF2002CBF0}"/>
              </a:ext>
            </a:extLst>
          </p:cNvPr>
          <p:cNvSpPr txBox="1"/>
          <p:nvPr/>
        </p:nvSpPr>
        <p:spPr>
          <a:xfrm>
            <a:off x="353668" y="4248925"/>
            <a:ext cx="8296668" cy="1123000"/>
          </a:xfrm>
          <a:prstGeom prst="rect">
            <a:avLst/>
          </a:prstGeom>
        </p:spPr>
        <p:txBody>
          <a:bodyPr lIns="0" tIns="0" rIns="0" bIns="0" rtlCol="0" anchor="t">
            <a:spAutoFit/>
          </a:bodyPr>
          <a:lstStyle/>
          <a:p>
            <a:pPr algn="just">
              <a:lnSpc>
                <a:spcPts val="2877"/>
              </a:lnSpc>
            </a:pPr>
            <a:endParaRPr lang="en-US" sz="2793" b="1" spc="237" dirty="0">
              <a:solidFill>
                <a:srgbClr val="FFFFFF"/>
              </a:solidFill>
              <a:latin typeface="Poppins Bold"/>
              <a:ea typeface="Poppins Bold"/>
              <a:cs typeface="Poppins Bold"/>
              <a:sym typeface="Poppins Bold"/>
            </a:endParaRPr>
          </a:p>
          <a:p>
            <a:pPr algn="just">
              <a:lnSpc>
                <a:spcPts val="2877"/>
              </a:lnSpc>
            </a:pPr>
            <a:endParaRPr lang="en-US" sz="2793" b="1" spc="237" dirty="0">
              <a:solidFill>
                <a:srgbClr val="FFFFFF"/>
              </a:solidFill>
              <a:latin typeface="Poppins Bold"/>
              <a:ea typeface="Poppins Bold"/>
              <a:cs typeface="Poppins Bold"/>
              <a:sym typeface="Poppins Bold"/>
            </a:endParaRPr>
          </a:p>
          <a:p>
            <a:pPr algn="just">
              <a:lnSpc>
                <a:spcPts val="2877"/>
              </a:lnSpc>
            </a:pPr>
            <a:endParaRPr lang="en-US" sz="2793" b="1" spc="237" dirty="0">
              <a:solidFill>
                <a:srgbClr val="FFFFFF"/>
              </a:solidFill>
              <a:latin typeface="Poppins Bold"/>
              <a:ea typeface="Poppins Bold"/>
              <a:cs typeface="Poppins Bold"/>
              <a:sym typeface="Poppins Bold"/>
            </a:endParaRPr>
          </a:p>
        </p:txBody>
      </p:sp>
      <p:sp>
        <p:nvSpPr>
          <p:cNvPr id="7" name="TextBox 7">
            <a:extLst>
              <a:ext uri="{FF2B5EF4-FFF2-40B4-BE49-F238E27FC236}">
                <a16:creationId xmlns:a16="http://schemas.microsoft.com/office/drawing/2014/main" id="{8A4B6C90-2742-A4B7-571C-F4932C1F700A}"/>
              </a:ext>
            </a:extLst>
          </p:cNvPr>
          <p:cNvSpPr txBox="1"/>
          <p:nvPr/>
        </p:nvSpPr>
        <p:spPr>
          <a:xfrm>
            <a:off x="1032089" y="2758928"/>
            <a:ext cx="15239999" cy="7755969"/>
          </a:xfrm>
          <a:prstGeom prst="rect">
            <a:avLst/>
          </a:prstGeom>
        </p:spPr>
        <p:txBody>
          <a:bodyPr wrap="square" lIns="0" tIns="0" rIns="0" bIns="0" rtlCol="0" anchor="t">
            <a:spAutoFit/>
          </a:bodyPr>
          <a:lstStyle/>
          <a:p>
            <a:pPr algn="just">
              <a:buFont typeface="Arial" panose="020B0604020202020204" pitchFamily="34" charset="0"/>
              <a:buChar char="•"/>
            </a:pPr>
            <a:r>
              <a:rPr lang="en-US" sz="2800" b="1" spc="237" dirty="0">
                <a:solidFill>
                  <a:srgbClr val="FFFFFF"/>
                </a:solidFill>
                <a:latin typeface="+mj-lt"/>
                <a:cs typeface="Poppins Bold"/>
              </a:rPr>
              <a:t>Expansion into New Sectors: Tap into the healthcare, education, and finance industries for wider market reach.</a:t>
            </a:r>
            <a:endParaRPr lang="en-US" sz="2800" b="1" spc="237">
              <a:latin typeface="+mj-lt"/>
              <a:cs typeface="Poppins Bold"/>
            </a:endParaRPr>
          </a:p>
          <a:p>
            <a:pPr algn="just"/>
            <a:endParaRPr lang="en-US" sz="2800" b="1" spc="237">
              <a:solidFill>
                <a:srgbClr val="FFFFFF"/>
              </a:solidFill>
              <a:latin typeface="+mj-lt"/>
              <a:ea typeface="Calibri"/>
              <a:cs typeface="Poppins Bold"/>
            </a:endParaRPr>
          </a:p>
          <a:p>
            <a:pPr algn="just" defTabSz="914400">
              <a:buFont typeface="Arial" panose="020B0604020202020204" pitchFamily="34" charset="0"/>
              <a:buChar char="•"/>
            </a:pPr>
            <a:r>
              <a:rPr lang="en-US" sz="2800" b="1" spc="237" dirty="0">
                <a:solidFill>
                  <a:srgbClr val="FFFFFF"/>
                </a:solidFill>
                <a:latin typeface="+mj-lt"/>
                <a:cs typeface="Poppins Bold"/>
              </a:rPr>
              <a:t>Digital Marketing: Leverage digital marketing to boost visibility and improve customer engagement.</a:t>
            </a:r>
          </a:p>
          <a:p>
            <a:pPr algn="just"/>
            <a:endParaRPr lang="en-US" sz="2800" b="1" spc="237">
              <a:solidFill>
                <a:srgbClr val="FFFFFF"/>
              </a:solidFill>
              <a:latin typeface="+mj-lt"/>
              <a:ea typeface="Calibri"/>
              <a:cs typeface="Poppins Bold"/>
            </a:endParaRPr>
          </a:p>
          <a:p>
            <a:pPr algn="just" defTabSz="914400">
              <a:buFont typeface="Arial" panose="020B0604020202020204" pitchFamily="34" charset="0"/>
              <a:buChar char="•"/>
            </a:pPr>
            <a:r>
              <a:rPr lang="en-US" sz="2800" b="1" spc="237" dirty="0">
                <a:solidFill>
                  <a:srgbClr val="FFFFFF"/>
                </a:solidFill>
                <a:latin typeface="+mj-lt"/>
                <a:cs typeface="Poppins Bold"/>
              </a:rPr>
              <a:t>Strategic Partnerships: Collaborate with tech firms to offer exclusive deals and expand reach.</a:t>
            </a:r>
          </a:p>
          <a:p>
            <a:pPr algn="just"/>
            <a:endParaRPr lang="en-US" sz="2800" b="1" spc="237">
              <a:solidFill>
                <a:srgbClr val="FFFFFF"/>
              </a:solidFill>
              <a:latin typeface="+mj-lt"/>
              <a:ea typeface="Calibri"/>
              <a:cs typeface="Poppins Bold"/>
            </a:endParaRPr>
          </a:p>
          <a:p>
            <a:pPr algn="just" defTabSz="914400">
              <a:buFont typeface="Arial" panose="020B0604020202020204" pitchFamily="34" charset="0"/>
              <a:buChar char="•"/>
            </a:pPr>
            <a:r>
              <a:rPr lang="en-US" sz="2800" b="1" spc="237" dirty="0">
                <a:solidFill>
                  <a:srgbClr val="FFFFFF"/>
                </a:solidFill>
                <a:latin typeface="+mj-lt"/>
                <a:cs typeface="Poppins Bold"/>
              </a:rPr>
              <a:t>Rising Demand for Healthy &amp; Sustainable Meals: Cater to the increasing consumer preference for health-conscious, sustainable, and inclusive meal options.</a:t>
            </a:r>
          </a:p>
          <a:p>
            <a:pPr algn="just"/>
            <a:endParaRPr lang="en-US" sz="2800" b="1" spc="237">
              <a:solidFill>
                <a:srgbClr val="FFFFFF"/>
              </a:solidFill>
              <a:latin typeface="+mj-lt"/>
              <a:ea typeface="Calibri"/>
              <a:cs typeface="Poppins Bold"/>
            </a:endParaRPr>
          </a:p>
          <a:p>
            <a:pPr algn="just" defTabSz="914400">
              <a:buFont typeface="Arial" panose="020B0604020202020204" pitchFamily="34" charset="0"/>
              <a:buChar char="•"/>
            </a:pPr>
            <a:r>
              <a:rPr lang="en-US" sz="2800" b="1" spc="237" dirty="0">
                <a:solidFill>
                  <a:srgbClr val="FFFFFF"/>
                </a:solidFill>
                <a:latin typeface="+mj-lt"/>
                <a:cs typeface="Poppins Bold"/>
              </a:rPr>
              <a:t>AI-Driven Personalization: Use AI to enhance customer satisfaction through tailored experiences.</a:t>
            </a:r>
          </a:p>
          <a:p>
            <a:pPr algn="just">
              <a:buFont typeface="Arial" panose="020B0604020202020204" pitchFamily="34" charset="0"/>
              <a:buChar char="•"/>
            </a:pPr>
            <a:endParaRPr lang="en-US" sz="2800" b="1" spc="237">
              <a:solidFill>
                <a:srgbClr val="FFFFFF"/>
              </a:solidFill>
              <a:latin typeface="+mj-lt"/>
              <a:cs typeface="Poppins Bold"/>
            </a:endParaRPr>
          </a:p>
          <a:p>
            <a:pPr algn="just" defTabSz="914400">
              <a:buFont typeface="Arial" panose="020B0604020202020204" pitchFamily="34" charset="0"/>
              <a:buChar char="•"/>
            </a:pPr>
            <a:r>
              <a:rPr lang="en-US" sz="2800" b="1" spc="237" dirty="0">
                <a:solidFill>
                  <a:srgbClr val="FFFFFF"/>
                </a:solidFill>
                <a:latin typeface="+mj-lt"/>
                <a:cs typeface="Poppins Bold"/>
              </a:rPr>
              <a:t>Meal Delivery Demand: Capitalize on the growing need for meal delivery services driven by remote and hybrid work models.</a:t>
            </a:r>
          </a:p>
          <a:p>
            <a:pPr algn="just" defTabSz="1371600">
              <a:buFont typeface="Arial" panose="020B0604020202020204" pitchFamily="34" charset="0"/>
              <a:buChar char="•"/>
            </a:pPr>
            <a:endParaRPr lang="en-US" sz="2800" b="1" dirty="0">
              <a:solidFill>
                <a:schemeClr val="bg1"/>
              </a:solidFill>
              <a:latin typeface="Franklin Gothic Book"/>
            </a:endParaRPr>
          </a:p>
        </p:txBody>
      </p:sp>
    </p:spTree>
    <p:extLst>
      <p:ext uri="{BB962C8B-B14F-4D97-AF65-F5344CB8AC3E}">
        <p14:creationId xmlns:p14="http://schemas.microsoft.com/office/powerpoint/2010/main" val="19499957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7FD4A-59F8-6708-D6C9-F2F5F20FA1A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1650C7B-2FD1-6ECF-94DB-C3C8E5A33CD2}"/>
              </a:ext>
            </a:extLst>
          </p:cNvPr>
          <p:cNvSpPr/>
          <p:nvPr/>
        </p:nvSpPr>
        <p:spPr>
          <a:xfrm>
            <a:off x="0" y="0"/>
            <a:ext cx="18288000" cy="10515425"/>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pPr defTabSz="1371600">
              <a:buFont typeface="Arial" panose="020B0604020202020204" pitchFamily="34" charset="0"/>
              <a:buChar char="•"/>
            </a:pPr>
            <a:endParaRPr lang="en-US" sz="1800" dirty="0">
              <a:latin typeface="Franklin Gothic Book"/>
            </a:endParaRPr>
          </a:p>
        </p:txBody>
      </p:sp>
      <p:sp>
        <p:nvSpPr>
          <p:cNvPr id="3" name="AutoShape 3">
            <a:extLst>
              <a:ext uri="{FF2B5EF4-FFF2-40B4-BE49-F238E27FC236}">
                <a16:creationId xmlns:a16="http://schemas.microsoft.com/office/drawing/2014/main" id="{7706F476-5B8B-E8B3-E437-F6339AB19719}"/>
              </a:ext>
            </a:extLst>
          </p:cNvPr>
          <p:cNvSpPr/>
          <p:nvPr/>
        </p:nvSpPr>
        <p:spPr>
          <a:xfrm>
            <a:off x="388938" y="666208"/>
            <a:ext cx="12268200" cy="1438925"/>
          </a:xfrm>
          <a:prstGeom prst="rect">
            <a:avLst/>
          </a:prstGeom>
          <a:solidFill>
            <a:srgbClr val="C9E265"/>
          </a:solidFill>
        </p:spPr>
        <p:txBody>
          <a:bodyPr/>
          <a:lstStyle/>
          <a:p>
            <a:r>
              <a:rPr lang="en-US" sz="7000" b="1" dirty="0">
                <a:latin typeface="Franklin Gothic Demi"/>
              </a:rPr>
              <a:t>THREATS</a:t>
            </a:r>
          </a:p>
        </p:txBody>
      </p:sp>
      <p:sp>
        <p:nvSpPr>
          <p:cNvPr id="4" name="AutoShape 4">
            <a:extLst>
              <a:ext uri="{FF2B5EF4-FFF2-40B4-BE49-F238E27FC236}">
                <a16:creationId xmlns:a16="http://schemas.microsoft.com/office/drawing/2014/main" id="{A8E72845-B264-7639-233A-C1DFB40327A5}"/>
              </a:ext>
            </a:extLst>
          </p:cNvPr>
          <p:cNvSpPr/>
          <p:nvPr/>
        </p:nvSpPr>
        <p:spPr>
          <a:xfrm>
            <a:off x="17694275" y="-769914"/>
            <a:ext cx="1600200" cy="11826827"/>
          </a:xfrm>
          <a:prstGeom prst="rect">
            <a:avLst/>
          </a:prstGeom>
          <a:solidFill>
            <a:srgbClr val="C9E265"/>
          </a:solidFill>
        </p:spPr>
        <p:txBody>
          <a:bodyPr/>
          <a:lstStyle/>
          <a:p>
            <a:endParaRPr lang="en-US"/>
          </a:p>
        </p:txBody>
      </p:sp>
      <p:sp>
        <p:nvSpPr>
          <p:cNvPr id="6" name="TextBox 6">
            <a:extLst>
              <a:ext uri="{FF2B5EF4-FFF2-40B4-BE49-F238E27FC236}">
                <a16:creationId xmlns:a16="http://schemas.microsoft.com/office/drawing/2014/main" id="{4D80C2AE-D687-C1F9-9F90-B2D1EDA7B48F}"/>
              </a:ext>
            </a:extLst>
          </p:cNvPr>
          <p:cNvSpPr txBox="1"/>
          <p:nvPr/>
        </p:nvSpPr>
        <p:spPr>
          <a:xfrm>
            <a:off x="353668" y="4248925"/>
            <a:ext cx="8296668" cy="1123000"/>
          </a:xfrm>
          <a:prstGeom prst="rect">
            <a:avLst/>
          </a:prstGeom>
        </p:spPr>
        <p:txBody>
          <a:bodyPr lIns="0" tIns="0" rIns="0" bIns="0" rtlCol="0" anchor="t">
            <a:spAutoFit/>
          </a:bodyPr>
          <a:lstStyle/>
          <a:p>
            <a:pPr algn="just">
              <a:lnSpc>
                <a:spcPts val="2877"/>
              </a:lnSpc>
            </a:pPr>
            <a:endParaRPr lang="en-US" sz="2793" b="1" spc="237" dirty="0">
              <a:solidFill>
                <a:srgbClr val="FFFFFF"/>
              </a:solidFill>
              <a:latin typeface="Poppins Bold"/>
              <a:ea typeface="Poppins Bold"/>
              <a:cs typeface="Poppins Bold"/>
              <a:sym typeface="Poppins Bold"/>
            </a:endParaRPr>
          </a:p>
          <a:p>
            <a:pPr algn="just">
              <a:lnSpc>
                <a:spcPts val="2877"/>
              </a:lnSpc>
            </a:pPr>
            <a:endParaRPr lang="en-US" sz="2793" b="1" spc="237" dirty="0">
              <a:solidFill>
                <a:srgbClr val="FFFFFF"/>
              </a:solidFill>
              <a:latin typeface="Poppins Bold"/>
              <a:ea typeface="Poppins Bold"/>
              <a:cs typeface="Poppins Bold"/>
              <a:sym typeface="Poppins Bold"/>
            </a:endParaRPr>
          </a:p>
          <a:p>
            <a:pPr algn="just">
              <a:lnSpc>
                <a:spcPts val="2877"/>
              </a:lnSpc>
            </a:pPr>
            <a:endParaRPr lang="en-US" sz="2793" b="1" spc="237" dirty="0">
              <a:solidFill>
                <a:srgbClr val="FFFFFF"/>
              </a:solidFill>
              <a:latin typeface="Poppins Bold"/>
              <a:ea typeface="Poppins Bold"/>
              <a:cs typeface="Poppins Bold"/>
              <a:sym typeface="Poppins Bold"/>
            </a:endParaRPr>
          </a:p>
        </p:txBody>
      </p:sp>
      <p:sp>
        <p:nvSpPr>
          <p:cNvPr id="7" name="TextBox 7">
            <a:extLst>
              <a:ext uri="{FF2B5EF4-FFF2-40B4-BE49-F238E27FC236}">
                <a16:creationId xmlns:a16="http://schemas.microsoft.com/office/drawing/2014/main" id="{D62D9624-1AD3-BEDE-F886-0FB29991FE6B}"/>
              </a:ext>
            </a:extLst>
          </p:cNvPr>
          <p:cNvSpPr txBox="1"/>
          <p:nvPr/>
        </p:nvSpPr>
        <p:spPr>
          <a:xfrm>
            <a:off x="1030336" y="3078625"/>
            <a:ext cx="15239999" cy="6463308"/>
          </a:xfrm>
          <a:prstGeom prst="rect">
            <a:avLst/>
          </a:prstGeom>
        </p:spPr>
        <p:txBody>
          <a:bodyPr wrap="square" lIns="0" tIns="0" rIns="0" bIns="0" rtlCol="0" anchor="t">
            <a:spAutoFit/>
          </a:bodyPr>
          <a:lstStyle/>
          <a:p>
            <a:pPr>
              <a:buFont typeface="Arial" panose="020B0604020202020204" pitchFamily="34" charset="0"/>
              <a:buChar char="•"/>
            </a:pPr>
            <a:r>
              <a:rPr lang="en-US" sz="2800" b="1" spc="237" dirty="0">
                <a:solidFill>
                  <a:srgbClr val="FFFFFF"/>
                </a:solidFill>
                <a:latin typeface="+mj-lt"/>
                <a:cs typeface="Poppins Bold"/>
              </a:rPr>
              <a:t>Intense Competition: Strong competition from established players in the catering industry.</a:t>
            </a:r>
            <a:br>
              <a:rPr lang="en-US" sz="2800" b="1" spc="237" dirty="0">
                <a:solidFill>
                  <a:srgbClr val="FFFFFF"/>
                </a:solidFill>
                <a:latin typeface="+mj-lt"/>
                <a:cs typeface="Poppins Bold"/>
              </a:rPr>
            </a:br>
            <a:endParaRPr lang="en-US" sz="2800" b="1" spc="237" dirty="0">
              <a:solidFill>
                <a:srgbClr val="FFFFFF"/>
              </a:solidFill>
              <a:latin typeface="+mj-lt"/>
              <a:cs typeface="Poppins Bold"/>
            </a:endParaRPr>
          </a:p>
          <a:p>
            <a:pPr>
              <a:buFont typeface="Arial" panose="020B0604020202020204" pitchFamily="34" charset="0"/>
              <a:buChar char="•"/>
            </a:pPr>
            <a:r>
              <a:rPr lang="en-US" sz="2800" b="1" spc="237" dirty="0">
                <a:solidFill>
                  <a:srgbClr val="FFFFFF"/>
                </a:solidFill>
                <a:latin typeface="+mj-lt"/>
                <a:cs typeface="Poppins Bold"/>
              </a:rPr>
              <a:t>Economic Downturns: Potential impacts on corporate spending, affecting event budgets.</a:t>
            </a:r>
            <a:br>
              <a:rPr lang="en-US" sz="2800" b="1" spc="237" dirty="0">
                <a:solidFill>
                  <a:srgbClr val="FFFFFF"/>
                </a:solidFill>
                <a:latin typeface="+mj-lt"/>
                <a:cs typeface="Poppins Bold"/>
              </a:rPr>
            </a:br>
            <a:endParaRPr lang="en-US" sz="2800" b="1" spc="237" dirty="0">
              <a:solidFill>
                <a:srgbClr val="FFFFFF"/>
              </a:solidFill>
              <a:latin typeface="+mj-lt"/>
              <a:cs typeface="Poppins Bold"/>
            </a:endParaRPr>
          </a:p>
          <a:p>
            <a:pPr>
              <a:buFont typeface="Arial" panose="020B0604020202020204" pitchFamily="34" charset="0"/>
              <a:buChar char="•"/>
            </a:pPr>
            <a:r>
              <a:rPr lang="en-US" sz="2800" b="1" spc="237" dirty="0">
                <a:solidFill>
                  <a:srgbClr val="FFFFFF"/>
                </a:solidFill>
                <a:latin typeface="+mj-lt"/>
                <a:cs typeface="Poppins Bold"/>
              </a:rPr>
              <a:t>Changing IT Trends: Fewer on-site events due to remote or hybrid work models in the IT sector.</a:t>
            </a:r>
            <a:br>
              <a:rPr lang="en-US" sz="2800" b="1" spc="237" dirty="0">
                <a:solidFill>
                  <a:srgbClr val="FFFFFF"/>
                </a:solidFill>
                <a:latin typeface="+mj-lt"/>
                <a:cs typeface="Poppins Bold"/>
              </a:rPr>
            </a:br>
            <a:endParaRPr lang="en-US" sz="2800" b="1" spc="237" dirty="0">
              <a:solidFill>
                <a:srgbClr val="FFFFFF"/>
              </a:solidFill>
              <a:latin typeface="+mj-lt"/>
              <a:cs typeface="Poppins Bold"/>
            </a:endParaRPr>
          </a:p>
          <a:p>
            <a:pPr>
              <a:buFont typeface="Arial" panose="020B0604020202020204" pitchFamily="34" charset="0"/>
              <a:buChar char="•"/>
            </a:pPr>
            <a:r>
              <a:rPr lang="en-US" sz="2800" b="1" spc="237" dirty="0">
                <a:solidFill>
                  <a:srgbClr val="FFFFFF"/>
                </a:solidFill>
                <a:latin typeface="+mj-lt"/>
                <a:cs typeface="Poppins Bold"/>
              </a:rPr>
              <a:t>Supply Chain Disruptions: Rising costs and potential delays due to supply chain issues.</a:t>
            </a:r>
            <a:br>
              <a:rPr lang="en-US" sz="2800" b="1" spc="237" dirty="0">
                <a:solidFill>
                  <a:srgbClr val="FFFFFF"/>
                </a:solidFill>
                <a:latin typeface="+mj-lt"/>
                <a:cs typeface="Poppins Bold"/>
              </a:rPr>
            </a:br>
            <a:endParaRPr lang="en-US" sz="2800" b="1" spc="237" dirty="0">
              <a:solidFill>
                <a:srgbClr val="FFFFFF"/>
              </a:solidFill>
              <a:latin typeface="+mj-lt"/>
              <a:cs typeface="Poppins Bold"/>
            </a:endParaRPr>
          </a:p>
          <a:p>
            <a:pPr>
              <a:buFont typeface="Arial" panose="020B0604020202020204" pitchFamily="34" charset="0"/>
              <a:buChar char="•"/>
            </a:pPr>
            <a:r>
              <a:rPr lang="en-US" sz="2800" b="1" spc="237" dirty="0">
                <a:solidFill>
                  <a:srgbClr val="FFFFFF"/>
                </a:solidFill>
                <a:latin typeface="+mj-lt"/>
                <a:cs typeface="Poppins Bold"/>
              </a:rPr>
              <a:t>New Competitors: Emerging competitors with aggressive pricing strategies that could affect market share.</a:t>
            </a:r>
          </a:p>
          <a:p>
            <a:pPr defTabSz="914400">
              <a:buFont typeface="Arial" panose="020B0604020202020204" pitchFamily="34" charset="0"/>
              <a:buChar char="•"/>
            </a:pPr>
            <a:endParaRPr lang="en-US" sz="2800" dirty="0">
              <a:solidFill>
                <a:schemeClr val="bg1"/>
              </a:solidFill>
              <a:latin typeface="Franklin Gothic Book"/>
            </a:endParaRPr>
          </a:p>
        </p:txBody>
      </p:sp>
    </p:spTree>
    <p:extLst>
      <p:ext uri="{BB962C8B-B14F-4D97-AF65-F5344CB8AC3E}">
        <p14:creationId xmlns:p14="http://schemas.microsoft.com/office/powerpoint/2010/main" val="3676599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txBody>
          <a:bodyPr/>
          <a:lstStyle/>
          <a:p>
            <a:endParaRPr lang="en-US"/>
          </a:p>
        </p:txBody>
      </p:sp>
      <p:sp>
        <p:nvSpPr>
          <p:cNvPr id="3" name="TextBox 3"/>
          <p:cNvSpPr txBox="1"/>
          <p:nvPr/>
        </p:nvSpPr>
        <p:spPr>
          <a:xfrm>
            <a:off x="3530135" y="1229771"/>
            <a:ext cx="11277446" cy="969240"/>
          </a:xfrm>
          <a:prstGeom prst="rect">
            <a:avLst/>
          </a:prstGeom>
        </p:spPr>
        <p:txBody>
          <a:bodyPr lIns="0" tIns="0" rIns="0" bIns="0" rtlCol="0" anchor="t">
            <a:spAutoFit/>
          </a:bodyPr>
          <a:lstStyle/>
          <a:p>
            <a:pPr marL="0" lvl="0" indent="0" algn="ctr">
              <a:lnSpc>
                <a:spcPts val="7543"/>
              </a:lnSpc>
              <a:spcBef>
                <a:spcPct val="0"/>
              </a:spcBef>
            </a:pPr>
            <a:r>
              <a:rPr lang="en-US" sz="7323" b="1" u="none" spc="622" dirty="0">
                <a:solidFill>
                  <a:srgbClr val="C9E265"/>
                </a:solidFill>
                <a:latin typeface="+mj-lt"/>
                <a:ea typeface="Poppins Ultra-Bold"/>
                <a:cs typeface="Poppins Ultra-Bold"/>
                <a:sym typeface="Poppins Ultra-Bold"/>
              </a:rPr>
              <a:t>MEETING AGENDA</a:t>
            </a:r>
          </a:p>
        </p:txBody>
      </p:sp>
      <p:sp>
        <p:nvSpPr>
          <p:cNvPr id="4" name="AutoShape 4"/>
          <p:cNvSpPr/>
          <p:nvPr/>
        </p:nvSpPr>
        <p:spPr>
          <a:xfrm>
            <a:off x="-933450" y="-769914"/>
            <a:ext cx="1600200" cy="11826827"/>
          </a:xfrm>
          <a:prstGeom prst="rect">
            <a:avLst/>
          </a:prstGeom>
          <a:solidFill>
            <a:srgbClr val="C9E265"/>
          </a:solidFill>
        </p:spPr>
        <p:txBody>
          <a:bodyPr/>
          <a:lstStyle/>
          <a:p>
            <a:endParaRPr lang="en-US"/>
          </a:p>
        </p:txBody>
      </p:sp>
      <p:sp>
        <p:nvSpPr>
          <p:cNvPr id="5" name="TextBox 5"/>
          <p:cNvSpPr txBox="1"/>
          <p:nvPr/>
        </p:nvSpPr>
        <p:spPr>
          <a:xfrm>
            <a:off x="820460" y="3228551"/>
            <a:ext cx="16313896" cy="6708568"/>
          </a:xfrm>
          <a:prstGeom prst="rect">
            <a:avLst/>
          </a:prstGeom>
        </p:spPr>
        <p:txBody>
          <a:bodyPr lIns="0" tIns="0" rIns="0" bIns="0" rtlCol="0" anchor="t">
            <a:spAutoFit/>
          </a:bodyPr>
          <a:lstStyle/>
          <a:p>
            <a:pPr marL="603057" lvl="1" indent="-301529" algn="just">
              <a:lnSpc>
                <a:spcPts val="2877"/>
              </a:lnSpc>
              <a:buFont typeface="Arial"/>
              <a:buChar char="•"/>
            </a:pPr>
            <a:r>
              <a:rPr lang="en-US" sz="2800" b="1" spc="237" dirty="0">
                <a:solidFill>
                  <a:srgbClr val="FFFFFF"/>
                </a:solidFill>
                <a:latin typeface="+mj-lt"/>
                <a:ea typeface="Poppins Bold"/>
                <a:cs typeface="Poppins Bold"/>
                <a:sym typeface="Poppins Bold"/>
              </a:rPr>
              <a:t>Introduction </a:t>
            </a:r>
          </a:p>
          <a:p>
            <a:pPr algn="just">
              <a:lnSpc>
                <a:spcPts val="2877"/>
              </a:lnSpc>
            </a:pPr>
            <a:endParaRPr lang="en-US" sz="2800" b="1" spc="237" dirty="0">
              <a:solidFill>
                <a:srgbClr val="FFFFFF"/>
              </a:solidFill>
              <a:latin typeface="+mj-lt"/>
              <a:ea typeface="Poppins Bold"/>
              <a:cs typeface="Poppins Bold"/>
              <a:sym typeface="Poppins Bold"/>
            </a:endParaRPr>
          </a:p>
          <a:p>
            <a:pPr marL="603057" lvl="1" indent="-301529" algn="just">
              <a:lnSpc>
                <a:spcPts val="2877"/>
              </a:lnSpc>
              <a:buFont typeface="Arial"/>
              <a:buChar char="•"/>
            </a:pPr>
            <a:r>
              <a:rPr lang="en-US" sz="2800" b="1" spc="237" dirty="0">
                <a:solidFill>
                  <a:srgbClr val="FFFFFF"/>
                </a:solidFill>
                <a:latin typeface="+mj-lt"/>
                <a:ea typeface="Poppins Bold"/>
                <a:cs typeface="Poppins Bold"/>
                <a:sym typeface="Poppins Bold"/>
              </a:rPr>
              <a:t>Project Goal</a:t>
            </a:r>
          </a:p>
          <a:p>
            <a:pPr algn="just">
              <a:lnSpc>
                <a:spcPts val="2877"/>
              </a:lnSpc>
            </a:pPr>
            <a:endParaRPr lang="en-US" sz="2800" b="1" spc="237" dirty="0">
              <a:solidFill>
                <a:srgbClr val="FFFFFF"/>
              </a:solidFill>
              <a:latin typeface="+mj-lt"/>
              <a:ea typeface="Poppins Bold"/>
              <a:cs typeface="Poppins Bold"/>
              <a:sym typeface="Poppins Bold"/>
            </a:endParaRPr>
          </a:p>
          <a:p>
            <a:pPr marL="603057" lvl="1" indent="-301529" algn="just">
              <a:lnSpc>
                <a:spcPts val="2877"/>
              </a:lnSpc>
              <a:buFont typeface="Arial"/>
              <a:buChar char="•"/>
            </a:pPr>
            <a:r>
              <a:rPr lang="en-US" sz="2800" b="1" spc="237" dirty="0">
                <a:solidFill>
                  <a:srgbClr val="FFFFFF"/>
                </a:solidFill>
                <a:latin typeface="+mj-lt"/>
                <a:ea typeface="Poppins Bold"/>
                <a:cs typeface="Poppins Bold"/>
                <a:sym typeface="Poppins Bold"/>
              </a:rPr>
              <a:t>Price Analysis - Corporate, Weddings, and Social events.</a:t>
            </a:r>
          </a:p>
          <a:p>
            <a:pPr algn="just">
              <a:lnSpc>
                <a:spcPts val="2877"/>
              </a:lnSpc>
            </a:pPr>
            <a:endParaRPr lang="en-US" sz="2800" b="1" spc="237" dirty="0">
              <a:solidFill>
                <a:srgbClr val="FFFFFF"/>
              </a:solidFill>
              <a:latin typeface="+mj-lt"/>
              <a:ea typeface="Poppins Bold"/>
              <a:cs typeface="Poppins Bold"/>
              <a:sym typeface="Poppins Bold"/>
            </a:endParaRPr>
          </a:p>
          <a:p>
            <a:pPr marL="603057" lvl="1" indent="-301529" algn="just">
              <a:lnSpc>
                <a:spcPts val="2877"/>
              </a:lnSpc>
              <a:buFont typeface="Arial"/>
              <a:buChar char="•"/>
            </a:pPr>
            <a:r>
              <a:rPr lang="en-US" sz="2800" b="1" spc="237" dirty="0">
                <a:solidFill>
                  <a:srgbClr val="FFFFFF"/>
                </a:solidFill>
                <a:latin typeface="+mj-lt"/>
                <a:ea typeface="Poppins Bold"/>
                <a:cs typeface="Poppins Bold"/>
                <a:sym typeface="Poppins Bold"/>
              </a:rPr>
              <a:t>Sample packages - Bistro to Go, </a:t>
            </a:r>
            <a:r>
              <a:rPr lang="en-US" sz="2800" b="1" spc="237" dirty="0" err="1">
                <a:solidFill>
                  <a:srgbClr val="FFFFFF"/>
                </a:solidFill>
                <a:latin typeface="+mj-lt"/>
                <a:ea typeface="Poppins Bold"/>
                <a:cs typeface="Poppins Bold"/>
                <a:sym typeface="Poppins Bold"/>
              </a:rPr>
              <a:t>DiAnoia's</a:t>
            </a:r>
            <a:r>
              <a:rPr lang="en-US" sz="2800" b="1" spc="237" dirty="0">
                <a:solidFill>
                  <a:srgbClr val="FFFFFF"/>
                </a:solidFill>
                <a:latin typeface="+mj-lt"/>
                <a:ea typeface="Poppins Bold"/>
                <a:cs typeface="Poppins Bold"/>
                <a:sym typeface="Poppins Bold"/>
              </a:rPr>
              <a:t> Eatery, and, Common Plea Catering</a:t>
            </a:r>
          </a:p>
          <a:p>
            <a:pPr algn="just">
              <a:lnSpc>
                <a:spcPts val="2877"/>
              </a:lnSpc>
            </a:pPr>
            <a:endParaRPr lang="en-US" sz="2800" b="1" spc="237" dirty="0">
              <a:solidFill>
                <a:srgbClr val="FFFFFF"/>
              </a:solidFill>
              <a:latin typeface="+mj-lt"/>
              <a:ea typeface="Poppins Bold"/>
              <a:cs typeface="Poppins Bold"/>
              <a:sym typeface="Poppins Bold"/>
            </a:endParaRPr>
          </a:p>
          <a:p>
            <a:pPr marL="603057" lvl="1" indent="-301529" algn="just">
              <a:lnSpc>
                <a:spcPts val="2877"/>
              </a:lnSpc>
              <a:buFont typeface="Arial"/>
              <a:buChar char="•"/>
            </a:pPr>
            <a:r>
              <a:rPr lang="en-US" sz="2800" b="1" spc="237" dirty="0">
                <a:solidFill>
                  <a:srgbClr val="FFFFFF"/>
                </a:solidFill>
                <a:latin typeface="+mj-lt"/>
                <a:ea typeface="Poppins Bold"/>
                <a:cs typeface="Poppins Bold"/>
                <a:sym typeface="Poppins Bold"/>
              </a:rPr>
              <a:t>Suggested Packages for The PA Marketing.</a:t>
            </a:r>
          </a:p>
          <a:p>
            <a:pPr algn="just">
              <a:lnSpc>
                <a:spcPts val="2877"/>
              </a:lnSpc>
            </a:pPr>
            <a:endParaRPr lang="en-US" sz="2800" b="1" spc="237" dirty="0">
              <a:solidFill>
                <a:srgbClr val="FFFFFF"/>
              </a:solidFill>
              <a:latin typeface="+mj-lt"/>
              <a:ea typeface="Poppins Bold"/>
              <a:cs typeface="Poppins Bold"/>
              <a:sym typeface="Poppins Bold"/>
            </a:endParaRPr>
          </a:p>
          <a:p>
            <a:pPr marL="603057" lvl="1" indent="-301529" algn="just">
              <a:lnSpc>
                <a:spcPts val="2877"/>
              </a:lnSpc>
              <a:buFont typeface="Arial"/>
              <a:buChar char="•"/>
            </a:pPr>
            <a:r>
              <a:rPr lang="en-US" sz="2800" b="1" spc="237" dirty="0">
                <a:solidFill>
                  <a:srgbClr val="FFFFFF"/>
                </a:solidFill>
                <a:latin typeface="+mj-lt"/>
                <a:ea typeface="Poppins Bold"/>
                <a:cs typeface="Poppins Bold"/>
                <a:sym typeface="Poppins Bold"/>
              </a:rPr>
              <a:t>Strategies to differentiate your Catering Business in Pittsburgh’s market</a:t>
            </a:r>
          </a:p>
          <a:p>
            <a:pPr algn="just">
              <a:lnSpc>
                <a:spcPts val="2877"/>
              </a:lnSpc>
            </a:pPr>
            <a:endParaRPr lang="en-US" sz="2800" b="1" spc="237" dirty="0">
              <a:solidFill>
                <a:srgbClr val="FFFFFF"/>
              </a:solidFill>
              <a:latin typeface="+mj-lt"/>
              <a:ea typeface="Poppins Bold"/>
              <a:cs typeface="Poppins Bold"/>
              <a:sym typeface="Poppins Bold"/>
            </a:endParaRPr>
          </a:p>
          <a:p>
            <a:pPr marL="603057" lvl="1" indent="-301529" algn="just">
              <a:lnSpc>
                <a:spcPts val="2877"/>
              </a:lnSpc>
              <a:buFont typeface="Arial"/>
              <a:buChar char="•"/>
            </a:pPr>
            <a:r>
              <a:rPr lang="en-US" sz="2800" b="1" spc="237" dirty="0">
                <a:solidFill>
                  <a:srgbClr val="FFFFFF"/>
                </a:solidFill>
                <a:latin typeface="+mj-lt"/>
                <a:ea typeface="Poppins Bold"/>
                <a:cs typeface="Poppins Bold"/>
                <a:sym typeface="Poppins Bold"/>
              </a:rPr>
              <a:t> Marketing</a:t>
            </a:r>
          </a:p>
          <a:p>
            <a:pPr algn="just">
              <a:lnSpc>
                <a:spcPts val="2877"/>
              </a:lnSpc>
            </a:pPr>
            <a:endParaRPr lang="en-US" sz="2800" b="1" spc="237" dirty="0">
              <a:solidFill>
                <a:srgbClr val="FFFFFF"/>
              </a:solidFill>
              <a:latin typeface="+mj-lt"/>
              <a:ea typeface="Poppins Bold"/>
              <a:cs typeface="Poppins Bold"/>
              <a:sym typeface="Poppins Bold"/>
            </a:endParaRPr>
          </a:p>
          <a:p>
            <a:pPr marL="603057" lvl="1" indent="-301529" algn="just">
              <a:lnSpc>
                <a:spcPts val="2877"/>
              </a:lnSpc>
              <a:buFont typeface="Arial"/>
              <a:buChar char="•"/>
            </a:pPr>
            <a:r>
              <a:rPr lang="en-US" sz="2800" b="1" spc="237" dirty="0">
                <a:solidFill>
                  <a:srgbClr val="FFFFFF"/>
                </a:solidFill>
                <a:latin typeface="+mj-lt"/>
                <a:ea typeface="Poppins Bold"/>
                <a:cs typeface="Poppins Bold"/>
                <a:sym typeface="Poppins Bold"/>
              </a:rPr>
              <a:t>Building Strategic Connections: Universities and Corporate Clients in Pittsburgh</a:t>
            </a:r>
          </a:p>
          <a:p>
            <a:pPr marL="603057" lvl="1" indent="-301529" algn="just">
              <a:lnSpc>
                <a:spcPts val="2877"/>
              </a:lnSpc>
              <a:buFont typeface="Arial"/>
              <a:buChar char="•"/>
            </a:pPr>
            <a:endParaRPr lang="en-US" sz="2800" b="1" spc="237" dirty="0">
              <a:solidFill>
                <a:srgbClr val="FFFFFF"/>
              </a:solidFill>
              <a:latin typeface="+mj-lt"/>
              <a:ea typeface="Poppins Bold"/>
              <a:cs typeface="Poppins Bold"/>
              <a:sym typeface="Poppins Bold"/>
            </a:endParaRPr>
          </a:p>
          <a:p>
            <a:pPr marL="603057" lvl="1" indent="-301529" algn="just">
              <a:lnSpc>
                <a:spcPts val="2877"/>
              </a:lnSpc>
              <a:buFont typeface="Arial"/>
              <a:buChar char="•"/>
            </a:pPr>
            <a:r>
              <a:rPr lang="en-US" sz="2800" b="1" spc="237" dirty="0">
                <a:solidFill>
                  <a:srgbClr val="FFFFFF"/>
                </a:solidFill>
                <a:latin typeface="+mj-lt"/>
                <a:ea typeface="Poppins Bold"/>
                <a:cs typeface="Poppins Bold"/>
                <a:sym typeface="Poppins Bold"/>
              </a:rPr>
              <a:t>Customer Segmentation</a:t>
            </a:r>
          </a:p>
          <a:p>
            <a:pPr algn="just">
              <a:lnSpc>
                <a:spcPts val="2877"/>
              </a:lnSpc>
            </a:pPr>
            <a:endParaRPr lang="en-US" sz="2793" b="1" spc="237" dirty="0">
              <a:solidFill>
                <a:srgbClr val="FFFFFF"/>
              </a:solidFill>
              <a:latin typeface="Poppins Bold"/>
              <a:ea typeface="Poppins Bold"/>
              <a:cs typeface="Poppins Bold"/>
              <a:sym typeface="Poppins 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325248-614A-E7E3-F80F-67C438DE80C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1429290-4BC6-FA1E-BF6C-615221C9C09B}"/>
              </a:ext>
            </a:extLst>
          </p:cNvPr>
          <p:cNvSpPr/>
          <p:nvPr/>
        </p:nvSpPr>
        <p:spPr>
          <a:xfrm>
            <a:off x="0" y="0"/>
            <a:ext cx="18288000" cy="10515425"/>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pPr defTabSz="1371600">
              <a:buFont typeface="Arial" panose="020B0604020202020204" pitchFamily="34" charset="0"/>
              <a:buChar char="•"/>
            </a:pPr>
            <a:endParaRPr lang="en-US" sz="1800" dirty="0">
              <a:latin typeface="Franklin Gothic Book"/>
            </a:endParaRPr>
          </a:p>
        </p:txBody>
      </p:sp>
      <p:sp>
        <p:nvSpPr>
          <p:cNvPr id="3" name="AutoShape 3">
            <a:extLst>
              <a:ext uri="{FF2B5EF4-FFF2-40B4-BE49-F238E27FC236}">
                <a16:creationId xmlns:a16="http://schemas.microsoft.com/office/drawing/2014/main" id="{24EA0190-1BFE-FD9A-0B1C-6A482F70CEB1}"/>
              </a:ext>
            </a:extLst>
          </p:cNvPr>
          <p:cNvSpPr/>
          <p:nvPr/>
        </p:nvSpPr>
        <p:spPr>
          <a:xfrm>
            <a:off x="370600" y="428182"/>
            <a:ext cx="13878800" cy="2353117"/>
          </a:xfrm>
          <a:prstGeom prst="rect">
            <a:avLst/>
          </a:prstGeom>
          <a:solidFill>
            <a:srgbClr val="C9E265"/>
          </a:solidFill>
        </p:spPr>
        <p:txBody>
          <a:bodyPr/>
          <a:lstStyle/>
          <a:p>
            <a:r>
              <a:rPr lang="en-US" sz="7000" b="1" dirty="0">
                <a:latin typeface="Franklin Gothic Demi"/>
              </a:rPr>
              <a:t>STRATEGIES</a:t>
            </a:r>
            <a:r>
              <a:rPr lang="en-US" sz="7340" b="1" spc="372" dirty="0">
                <a:solidFill>
                  <a:srgbClr val="000000"/>
                </a:solidFill>
                <a:latin typeface="+mj-lt"/>
                <a:cs typeface="Poppins Ultra-Bold"/>
              </a:rPr>
              <a:t> </a:t>
            </a:r>
            <a:r>
              <a:rPr lang="en-US" sz="7000" b="1" dirty="0">
                <a:latin typeface="Franklin Gothic Demi"/>
              </a:rPr>
              <a:t>AND BRAND POSITIONING</a:t>
            </a:r>
          </a:p>
        </p:txBody>
      </p:sp>
      <p:sp>
        <p:nvSpPr>
          <p:cNvPr id="4" name="AutoShape 4">
            <a:extLst>
              <a:ext uri="{FF2B5EF4-FFF2-40B4-BE49-F238E27FC236}">
                <a16:creationId xmlns:a16="http://schemas.microsoft.com/office/drawing/2014/main" id="{0F95AB92-A595-B094-D5D1-1A4BA71535E2}"/>
              </a:ext>
            </a:extLst>
          </p:cNvPr>
          <p:cNvSpPr/>
          <p:nvPr/>
        </p:nvSpPr>
        <p:spPr>
          <a:xfrm>
            <a:off x="17694275" y="-769914"/>
            <a:ext cx="1600200" cy="11826827"/>
          </a:xfrm>
          <a:prstGeom prst="rect">
            <a:avLst/>
          </a:prstGeom>
          <a:solidFill>
            <a:srgbClr val="C9E265"/>
          </a:solidFill>
        </p:spPr>
        <p:txBody>
          <a:bodyPr/>
          <a:lstStyle/>
          <a:p>
            <a:endParaRPr lang="en-US"/>
          </a:p>
        </p:txBody>
      </p:sp>
      <p:sp>
        <p:nvSpPr>
          <p:cNvPr id="6" name="TextBox 6">
            <a:extLst>
              <a:ext uri="{FF2B5EF4-FFF2-40B4-BE49-F238E27FC236}">
                <a16:creationId xmlns:a16="http://schemas.microsoft.com/office/drawing/2014/main" id="{425FCAC1-E673-7C97-D5BE-F213AF68A160}"/>
              </a:ext>
            </a:extLst>
          </p:cNvPr>
          <p:cNvSpPr txBox="1"/>
          <p:nvPr/>
        </p:nvSpPr>
        <p:spPr>
          <a:xfrm>
            <a:off x="353668" y="4248925"/>
            <a:ext cx="8296668" cy="1123000"/>
          </a:xfrm>
          <a:prstGeom prst="rect">
            <a:avLst/>
          </a:prstGeom>
        </p:spPr>
        <p:txBody>
          <a:bodyPr lIns="0" tIns="0" rIns="0" bIns="0" rtlCol="0" anchor="t">
            <a:spAutoFit/>
          </a:bodyPr>
          <a:lstStyle/>
          <a:p>
            <a:pPr algn="just">
              <a:lnSpc>
                <a:spcPts val="2877"/>
              </a:lnSpc>
            </a:pPr>
            <a:endParaRPr lang="en-US" sz="2793" b="1" spc="237" dirty="0">
              <a:solidFill>
                <a:srgbClr val="FFFFFF"/>
              </a:solidFill>
              <a:latin typeface="Poppins Bold"/>
              <a:ea typeface="Poppins Bold"/>
              <a:cs typeface="Poppins Bold"/>
              <a:sym typeface="Poppins Bold"/>
            </a:endParaRPr>
          </a:p>
          <a:p>
            <a:pPr algn="just">
              <a:lnSpc>
                <a:spcPts val="2877"/>
              </a:lnSpc>
            </a:pPr>
            <a:endParaRPr lang="en-US" sz="2793" b="1" spc="237" dirty="0">
              <a:solidFill>
                <a:srgbClr val="FFFFFF"/>
              </a:solidFill>
              <a:latin typeface="Poppins Bold"/>
              <a:ea typeface="Poppins Bold"/>
              <a:cs typeface="Poppins Bold"/>
              <a:sym typeface="Poppins Bold"/>
            </a:endParaRPr>
          </a:p>
          <a:p>
            <a:pPr algn="just">
              <a:lnSpc>
                <a:spcPts val="2877"/>
              </a:lnSpc>
            </a:pPr>
            <a:endParaRPr lang="en-US" sz="2793" b="1" spc="237" dirty="0">
              <a:solidFill>
                <a:srgbClr val="FFFFFF"/>
              </a:solidFill>
              <a:latin typeface="Poppins Bold"/>
              <a:ea typeface="Poppins Bold"/>
              <a:cs typeface="Poppins Bold"/>
              <a:sym typeface="Poppins Bold"/>
            </a:endParaRPr>
          </a:p>
        </p:txBody>
      </p:sp>
      <p:sp>
        <p:nvSpPr>
          <p:cNvPr id="7" name="TextBox 7">
            <a:extLst>
              <a:ext uri="{FF2B5EF4-FFF2-40B4-BE49-F238E27FC236}">
                <a16:creationId xmlns:a16="http://schemas.microsoft.com/office/drawing/2014/main" id="{75449931-0B60-E2EA-AABC-AF222FFA4EE7}"/>
              </a:ext>
            </a:extLst>
          </p:cNvPr>
          <p:cNvSpPr txBox="1"/>
          <p:nvPr/>
        </p:nvSpPr>
        <p:spPr>
          <a:xfrm>
            <a:off x="1227138" y="3188563"/>
            <a:ext cx="15239999" cy="6894195"/>
          </a:xfrm>
          <a:prstGeom prst="rect">
            <a:avLst/>
          </a:prstGeom>
        </p:spPr>
        <p:txBody>
          <a:bodyPr wrap="square" lIns="0" tIns="0" rIns="0" bIns="0" rtlCol="0" anchor="t">
            <a:spAutoFit/>
          </a:bodyPr>
          <a:lstStyle/>
          <a:p>
            <a:pPr algn="just" defTabSz="914400"/>
            <a:r>
              <a:rPr lang="en-US" sz="2800" b="1" spc="237" dirty="0">
                <a:solidFill>
                  <a:srgbClr val="FFFFFF"/>
                </a:solidFill>
                <a:latin typeface="+mj-lt"/>
                <a:cs typeface="Poppins Bold"/>
              </a:rPr>
              <a:t>Strategies for Revenue and Product Placement</a:t>
            </a:r>
          </a:p>
          <a:p>
            <a:pPr algn="just" defTabSz="914400">
              <a:buFont typeface="Arial" panose="020B0604020202020204" pitchFamily="34" charset="0"/>
              <a:buChar char="•"/>
            </a:pPr>
            <a:endParaRPr lang="en-US" sz="2800" b="1" spc="237" dirty="0">
              <a:solidFill>
                <a:srgbClr val="FFFFFF"/>
              </a:solidFill>
              <a:latin typeface="+mj-lt"/>
              <a:cs typeface="Poppins Bold"/>
            </a:endParaRPr>
          </a:p>
          <a:p>
            <a:pPr algn="just" defTabSz="914400"/>
            <a:r>
              <a:rPr lang="en-US" sz="2800" b="1" spc="237" dirty="0">
                <a:solidFill>
                  <a:srgbClr val="FFFFFF"/>
                </a:solidFill>
                <a:latin typeface="+mj-lt"/>
                <a:cs typeface="Poppins Bold"/>
              </a:rPr>
              <a:t>Creating Revenue:</a:t>
            </a:r>
          </a:p>
          <a:p>
            <a:pPr algn="just" defTabSz="914400">
              <a:buFont typeface="Arial" panose="020B0604020202020204" pitchFamily="34" charset="0"/>
              <a:buChar char="•"/>
            </a:pPr>
            <a:endParaRPr lang="en-US" sz="2800" b="1" spc="237" dirty="0">
              <a:solidFill>
                <a:srgbClr val="FFFFFF"/>
              </a:solidFill>
              <a:latin typeface="+mj-lt"/>
              <a:cs typeface="Poppins Bold"/>
            </a:endParaRPr>
          </a:p>
          <a:p>
            <a:pPr marL="457200" indent="-457200" algn="just" defTabSz="914400">
              <a:buFont typeface="Arial" panose="020B0604020202020204" pitchFamily="34" charset="0"/>
              <a:buChar char="•"/>
            </a:pPr>
            <a:r>
              <a:rPr lang="en-US" sz="2800" b="1" spc="237" dirty="0">
                <a:solidFill>
                  <a:srgbClr val="FFFFFF"/>
                </a:solidFill>
                <a:latin typeface="+mj-lt"/>
                <a:cs typeface="Poppins Bold"/>
              </a:rPr>
              <a:t>Especially with the IT and financial sectors, create long-term corporate catering agreements that incorporate volume discounts and loyalty programs.</a:t>
            </a:r>
            <a:br>
              <a:rPr lang="en-US" sz="2800" b="1" spc="237" dirty="0">
                <a:solidFill>
                  <a:srgbClr val="FFFFFF"/>
                </a:solidFill>
                <a:latin typeface="+mj-lt"/>
                <a:cs typeface="Poppins Bold"/>
              </a:rPr>
            </a:br>
            <a:endParaRPr lang="en-US" sz="2800" b="1" spc="237" dirty="0">
              <a:solidFill>
                <a:srgbClr val="FFFFFF"/>
              </a:solidFill>
              <a:latin typeface="+mj-lt"/>
              <a:cs typeface="Poppins Bold"/>
            </a:endParaRPr>
          </a:p>
          <a:p>
            <a:pPr marL="457200" indent="-457200" algn="just" defTabSz="914400">
              <a:buFont typeface="Arial" panose="020B0604020202020204" pitchFamily="34" charset="0"/>
              <a:buChar char="•"/>
            </a:pPr>
            <a:r>
              <a:rPr lang="en-US" sz="2800" b="1" spc="237" dirty="0">
                <a:solidFill>
                  <a:srgbClr val="FFFFFF"/>
                </a:solidFill>
                <a:latin typeface="+mj-lt"/>
                <a:cs typeface="Poppins Bold"/>
              </a:rPr>
              <a:t>Increase brand awareness by offering tiered packages catering to various business events.</a:t>
            </a:r>
          </a:p>
          <a:p>
            <a:pPr marL="457200" indent="-457200" algn="just" defTabSz="914400">
              <a:buFont typeface="Arial" panose="020B0604020202020204" pitchFamily="34" charset="0"/>
              <a:buChar char="•"/>
            </a:pPr>
            <a:endParaRPr lang="en-US" sz="2800" b="1" spc="237" dirty="0">
              <a:solidFill>
                <a:srgbClr val="FFFFFF"/>
              </a:solidFill>
              <a:latin typeface="+mj-lt"/>
              <a:cs typeface="Poppins Bold"/>
            </a:endParaRPr>
          </a:p>
          <a:p>
            <a:pPr marL="457200" indent="-457200" algn="just" defTabSz="914400">
              <a:buFont typeface="Arial" panose="020B0604020202020204" pitchFamily="34" charset="0"/>
              <a:buChar char="•"/>
            </a:pPr>
            <a:r>
              <a:rPr lang="en-US" sz="2800" b="1" spc="237" dirty="0">
                <a:solidFill>
                  <a:srgbClr val="FFFFFF"/>
                </a:solidFill>
                <a:latin typeface="+mj-lt"/>
                <a:cs typeface="Poppins Bold"/>
              </a:rPr>
              <a:t>Provide business workplaces with weekly or monthly food planning through subscription services.</a:t>
            </a:r>
          </a:p>
          <a:p>
            <a:pPr marL="457200" indent="-457200" algn="just" defTabSz="914400">
              <a:buFont typeface="Arial" panose="020B0604020202020204" pitchFamily="34" charset="0"/>
              <a:buChar char="•"/>
            </a:pPr>
            <a:endParaRPr lang="en-US" sz="2800" b="1" spc="237" dirty="0">
              <a:solidFill>
                <a:srgbClr val="FFFFFF"/>
              </a:solidFill>
              <a:latin typeface="+mj-lt"/>
              <a:cs typeface="Poppins Bold"/>
            </a:endParaRPr>
          </a:p>
          <a:p>
            <a:pPr marL="457200" indent="-457200" algn="just" defTabSz="914400">
              <a:buFont typeface="Arial" panose="020B0604020202020204" pitchFamily="34" charset="0"/>
              <a:buChar char="•"/>
            </a:pPr>
            <a:r>
              <a:rPr lang="en-US" sz="2800" b="1" spc="237" dirty="0">
                <a:solidFill>
                  <a:srgbClr val="FFFFFF"/>
                </a:solidFill>
                <a:latin typeface="+mj-lt"/>
                <a:cs typeface="Poppins Bold"/>
              </a:rPr>
              <a:t>To improve operational efficiency and menu customization, implement AI-powered personalization.</a:t>
            </a:r>
          </a:p>
          <a:p>
            <a:pPr algn="just" defTabSz="914400"/>
            <a:endParaRPr lang="en-US" sz="2800" b="1" dirty="0">
              <a:solidFill>
                <a:schemeClr val="bg1"/>
              </a:solidFill>
              <a:latin typeface="Franklin Gothic Book"/>
            </a:endParaRPr>
          </a:p>
        </p:txBody>
      </p:sp>
    </p:spTree>
    <p:extLst>
      <p:ext uri="{BB962C8B-B14F-4D97-AF65-F5344CB8AC3E}">
        <p14:creationId xmlns:p14="http://schemas.microsoft.com/office/powerpoint/2010/main" val="1580947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7C6F9-7101-C381-DD0C-F36FBA195D7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A21046E-CD26-6670-C025-AB96010BB02C}"/>
              </a:ext>
            </a:extLst>
          </p:cNvPr>
          <p:cNvSpPr/>
          <p:nvPr/>
        </p:nvSpPr>
        <p:spPr>
          <a:xfrm>
            <a:off x="0" y="-232658"/>
            <a:ext cx="18288000" cy="10515425"/>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pPr defTabSz="1371600">
              <a:buFont typeface="Arial" panose="020B0604020202020204" pitchFamily="34" charset="0"/>
              <a:buChar char="•"/>
            </a:pPr>
            <a:endParaRPr lang="en-US" sz="1800" dirty="0">
              <a:latin typeface="Franklin Gothic Book"/>
            </a:endParaRPr>
          </a:p>
        </p:txBody>
      </p:sp>
      <p:sp>
        <p:nvSpPr>
          <p:cNvPr id="4" name="AutoShape 4">
            <a:extLst>
              <a:ext uri="{FF2B5EF4-FFF2-40B4-BE49-F238E27FC236}">
                <a16:creationId xmlns:a16="http://schemas.microsoft.com/office/drawing/2014/main" id="{69AFA506-96EB-B128-4DD9-66E34F8329A8}"/>
              </a:ext>
            </a:extLst>
          </p:cNvPr>
          <p:cNvSpPr/>
          <p:nvPr/>
        </p:nvSpPr>
        <p:spPr>
          <a:xfrm>
            <a:off x="17694275" y="-769914"/>
            <a:ext cx="1600200" cy="11826827"/>
          </a:xfrm>
          <a:prstGeom prst="rect">
            <a:avLst/>
          </a:prstGeom>
          <a:solidFill>
            <a:srgbClr val="C9E265"/>
          </a:solidFill>
        </p:spPr>
        <p:txBody>
          <a:bodyPr/>
          <a:lstStyle/>
          <a:p>
            <a:endParaRPr lang="en-US"/>
          </a:p>
        </p:txBody>
      </p:sp>
      <p:sp>
        <p:nvSpPr>
          <p:cNvPr id="6" name="TextBox 6">
            <a:extLst>
              <a:ext uri="{FF2B5EF4-FFF2-40B4-BE49-F238E27FC236}">
                <a16:creationId xmlns:a16="http://schemas.microsoft.com/office/drawing/2014/main" id="{BD5A8EF0-8FB9-5C96-C38F-7AA9912A0BA4}"/>
              </a:ext>
            </a:extLst>
          </p:cNvPr>
          <p:cNvSpPr txBox="1"/>
          <p:nvPr/>
        </p:nvSpPr>
        <p:spPr>
          <a:xfrm>
            <a:off x="353668" y="4248925"/>
            <a:ext cx="8296668" cy="1123000"/>
          </a:xfrm>
          <a:prstGeom prst="rect">
            <a:avLst/>
          </a:prstGeom>
        </p:spPr>
        <p:txBody>
          <a:bodyPr lIns="0" tIns="0" rIns="0" bIns="0" rtlCol="0" anchor="t">
            <a:spAutoFit/>
          </a:bodyPr>
          <a:lstStyle/>
          <a:p>
            <a:pPr algn="just">
              <a:lnSpc>
                <a:spcPts val="2877"/>
              </a:lnSpc>
            </a:pPr>
            <a:endParaRPr lang="en-US" sz="2793" b="1" spc="237" dirty="0">
              <a:solidFill>
                <a:srgbClr val="FFFFFF"/>
              </a:solidFill>
              <a:latin typeface="Poppins Bold"/>
              <a:ea typeface="Poppins Bold"/>
              <a:cs typeface="Poppins Bold"/>
              <a:sym typeface="Poppins Bold"/>
            </a:endParaRPr>
          </a:p>
          <a:p>
            <a:pPr algn="just">
              <a:lnSpc>
                <a:spcPts val="2877"/>
              </a:lnSpc>
            </a:pPr>
            <a:endParaRPr lang="en-US" sz="2793" b="1" spc="237" dirty="0">
              <a:solidFill>
                <a:srgbClr val="FFFFFF"/>
              </a:solidFill>
              <a:latin typeface="Poppins Bold"/>
              <a:ea typeface="Poppins Bold"/>
              <a:cs typeface="Poppins Bold"/>
              <a:sym typeface="Poppins Bold"/>
            </a:endParaRPr>
          </a:p>
          <a:p>
            <a:pPr algn="just">
              <a:lnSpc>
                <a:spcPts val="2877"/>
              </a:lnSpc>
            </a:pPr>
            <a:endParaRPr lang="en-US" sz="2793" b="1" spc="237" dirty="0">
              <a:solidFill>
                <a:srgbClr val="FFFFFF"/>
              </a:solidFill>
              <a:latin typeface="Poppins Bold"/>
              <a:ea typeface="Poppins Bold"/>
              <a:cs typeface="Poppins Bold"/>
              <a:sym typeface="Poppins Bold"/>
            </a:endParaRPr>
          </a:p>
        </p:txBody>
      </p:sp>
      <p:sp>
        <p:nvSpPr>
          <p:cNvPr id="7" name="TextBox 7">
            <a:extLst>
              <a:ext uri="{FF2B5EF4-FFF2-40B4-BE49-F238E27FC236}">
                <a16:creationId xmlns:a16="http://schemas.microsoft.com/office/drawing/2014/main" id="{05372CF8-BD64-C6C9-089D-92844977B8CE}"/>
              </a:ext>
            </a:extLst>
          </p:cNvPr>
          <p:cNvSpPr txBox="1"/>
          <p:nvPr/>
        </p:nvSpPr>
        <p:spPr>
          <a:xfrm>
            <a:off x="762000" y="342900"/>
            <a:ext cx="15239999" cy="9479518"/>
          </a:xfrm>
          <a:prstGeom prst="rect">
            <a:avLst/>
          </a:prstGeom>
        </p:spPr>
        <p:txBody>
          <a:bodyPr wrap="square" lIns="0" tIns="0" rIns="0" bIns="0" rtlCol="0" anchor="t">
            <a:spAutoFit/>
          </a:bodyPr>
          <a:lstStyle/>
          <a:p>
            <a:pPr defTabSz="914400"/>
            <a:r>
              <a:rPr lang="en-US" sz="2800" b="1" spc="237" dirty="0">
                <a:solidFill>
                  <a:srgbClr val="FFFFFF"/>
                </a:solidFill>
                <a:latin typeface="+mj-lt"/>
                <a:cs typeface="Poppins Bold"/>
              </a:rPr>
              <a:t>Positioning of the Product:</a:t>
            </a:r>
          </a:p>
          <a:p>
            <a:pPr defTabSz="914400">
              <a:buFont typeface="Arial" panose="020B0604020202020204" pitchFamily="34" charset="0"/>
              <a:buChar char="•"/>
            </a:pPr>
            <a:endParaRPr lang="en-US" sz="2800" b="1" spc="237" dirty="0">
              <a:solidFill>
                <a:srgbClr val="FFFFFF"/>
              </a:solidFill>
              <a:latin typeface="+mj-lt"/>
              <a:cs typeface="Poppins Bold"/>
            </a:endParaRPr>
          </a:p>
          <a:p>
            <a:pPr marL="457200" indent="-457200" defTabSz="914400">
              <a:buFont typeface="Arial" panose="020B0604020202020204" pitchFamily="34" charset="0"/>
              <a:buChar char="•"/>
            </a:pPr>
            <a:r>
              <a:rPr lang="en-US" sz="2800" b="1" spc="237" dirty="0">
                <a:solidFill>
                  <a:srgbClr val="FFFFFF"/>
                </a:solidFill>
                <a:latin typeface="+mj-lt"/>
                <a:cs typeface="Poppins Bold"/>
              </a:rPr>
              <a:t>Target Market: If you're looking for upscale, hassle-free catering services, concentrate on IT companies and banks.</a:t>
            </a:r>
            <a:br>
              <a:rPr lang="en-US" sz="2800" b="1" spc="237" dirty="0">
                <a:solidFill>
                  <a:srgbClr val="FFFFFF"/>
                </a:solidFill>
                <a:latin typeface="+mj-lt"/>
                <a:cs typeface="Poppins Bold"/>
              </a:rPr>
            </a:br>
            <a:endParaRPr lang="en-US" sz="2800" b="1" spc="237" dirty="0">
              <a:solidFill>
                <a:srgbClr val="FFFFFF"/>
              </a:solidFill>
              <a:latin typeface="+mj-lt"/>
              <a:cs typeface="Poppins Bold"/>
            </a:endParaRPr>
          </a:p>
          <a:p>
            <a:pPr marL="457200" indent="-457200" defTabSz="914400">
              <a:buFont typeface="Arial" panose="020B0604020202020204" pitchFamily="34" charset="0"/>
              <a:buChar char="•"/>
            </a:pPr>
            <a:r>
              <a:rPr lang="en-US" sz="2800" b="1" spc="237" dirty="0">
                <a:solidFill>
                  <a:srgbClr val="FFFFFF"/>
                </a:solidFill>
                <a:latin typeface="+mj-lt"/>
                <a:cs typeface="Poppins Bold"/>
              </a:rPr>
              <a:t>Our unique offerings include innovative culinary workshops for team building and customized event packages.</a:t>
            </a:r>
            <a:br>
              <a:rPr lang="en-US" sz="2800" b="1" spc="237" dirty="0">
                <a:solidFill>
                  <a:srgbClr val="FFFFFF"/>
                </a:solidFill>
                <a:latin typeface="+mj-lt"/>
                <a:cs typeface="Poppins Bold"/>
              </a:rPr>
            </a:br>
            <a:endParaRPr lang="en-US" sz="2800" b="1" spc="237" dirty="0">
              <a:solidFill>
                <a:srgbClr val="FFFFFF"/>
              </a:solidFill>
              <a:latin typeface="+mj-lt"/>
              <a:cs typeface="Poppins Bold"/>
            </a:endParaRPr>
          </a:p>
          <a:p>
            <a:pPr marL="457200" indent="-457200" defTabSz="914400">
              <a:buFont typeface="Arial" panose="020B0604020202020204" pitchFamily="34" charset="0"/>
              <a:buChar char="•"/>
            </a:pPr>
            <a:r>
              <a:rPr lang="en-US" sz="2800" b="1" spc="237" dirty="0">
                <a:solidFill>
                  <a:srgbClr val="FFFFFF"/>
                </a:solidFill>
                <a:latin typeface="+mj-lt"/>
                <a:cs typeface="Poppins Bold"/>
              </a:rPr>
              <a:t>Value Proposition: Provide a stress-free client experience, upscale meal selections, and expert, dependable catering services.</a:t>
            </a:r>
            <a:br>
              <a:rPr lang="en-US" sz="2800" b="1" spc="237" dirty="0">
                <a:solidFill>
                  <a:srgbClr val="FFFFFF"/>
                </a:solidFill>
                <a:latin typeface="+mj-lt"/>
                <a:cs typeface="Poppins Bold"/>
              </a:rPr>
            </a:br>
            <a:endParaRPr lang="en-US" sz="2800" b="1" spc="237" dirty="0">
              <a:solidFill>
                <a:srgbClr val="FFFFFF"/>
              </a:solidFill>
              <a:latin typeface="+mj-lt"/>
              <a:cs typeface="Poppins Bold"/>
            </a:endParaRPr>
          </a:p>
          <a:p>
            <a:pPr marL="457200" indent="-457200" defTabSz="914400">
              <a:buFont typeface="Arial" panose="020B0604020202020204" pitchFamily="34" charset="0"/>
              <a:buChar char="•"/>
            </a:pPr>
            <a:r>
              <a:rPr lang="en-US" sz="2800" b="1" spc="237" dirty="0">
                <a:solidFill>
                  <a:srgbClr val="FFFFFF"/>
                </a:solidFill>
                <a:latin typeface="+mj-lt"/>
                <a:cs typeface="Poppins Bold"/>
              </a:rPr>
              <a:t>To stand out in a crowded market, differentiate yourself by focusing on theme-aligned, personalized meals and first-rate service.</a:t>
            </a:r>
          </a:p>
          <a:p>
            <a:pPr defTabSz="914400"/>
            <a:endParaRPr lang="en-US" sz="2800" b="1" spc="237" dirty="0">
              <a:solidFill>
                <a:srgbClr val="FFFFFF"/>
              </a:solidFill>
              <a:latin typeface="+mj-lt"/>
              <a:cs typeface="Poppins Bold"/>
            </a:endParaRPr>
          </a:p>
          <a:p>
            <a:pPr defTabSz="914400"/>
            <a:r>
              <a:rPr lang="en-US" sz="2800" b="1" spc="237" dirty="0">
                <a:solidFill>
                  <a:srgbClr val="FFFFFF"/>
                </a:solidFill>
                <a:latin typeface="+mj-lt"/>
                <a:cs typeface="Poppins Bold"/>
              </a:rPr>
              <a:t>Engagement Techniques</a:t>
            </a:r>
          </a:p>
          <a:p>
            <a:pPr defTabSz="914400"/>
            <a:endParaRPr lang="en-US" sz="2800" b="1" spc="237" dirty="0">
              <a:solidFill>
                <a:srgbClr val="FFFFFF"/>
              </a:solidFill>
              <a:latin typeface="+mj-lt"/>
              <a:cs typeface="Poppins Bold"/>
            </a:endParaRPr>
          </a:p>
          <a:p>
            <a:pPr marL="457200" indent="-457200" defTabSz="914400">
              <a:buFont typeface="Arial" panose="020B0604020202020204" pitchFamily="34" charset="0"/>
              <a:buChar char="•"/>
            </a:pPr>
            <a:r>
              <a:rPr lang="en-US" sz="2800" b="1" spc="237" dirty="0">
                <a:solidFill>
                  <a:srgbClr val="FFFFFF"/>
                </a:solidFill>
                <a:latin typeface="+mj-lt"/>
                <a:cs typeface="Poppins Bold"/>
              </a:rPr>
              <a:t>To foster customer loyalty and relationships, use targeted email marketing directed at HR departments and office managers in important industries.</a:t>
            </a:r>
            <a:br>
              <a:rPr lang="en-US" sz="2800" b="1" spc="237" dirty="0">
                <a:solidFill>
                  <a:srgbClr val="FFFFFF"/>
                </a:solidFill>
                <a:latin typeface="+mj-lt"/>
                <a:cs typeface="Poppins Bold"/>
              </a:rPr>
            </a:br>
            <a:endParaRPr lang="en-US" sz="2800" b="1" spc="237" dirty="0">
              <a:solidFill>
                <a:srgbClr val="FFFFFF"/>
              </a:solidFill>
              <a:latin typeface="+mj-lt"/>
              <a:cs typeface="Poppins Bold"/>
            </a:endParaRPr>
          </a:p>
          <a:p>
            <a:pPr marL="457200" indent="-457200" defTabSz="914400">
              <a:buFont typeface="Arial" panose="020B0604020202020204" pitchFamily="34" charset="0"/>
              <a:buChar char="•"/>
            </a:pPr>
            <a:r>
              <a:rPr lang="en-US" sz="2800" b="1" spc="237" dirty="0">
                <a:solidFill>
                  <a:srgbClr val="FFFFFF"/>
                </a:solidFill>
                <a:latin typeface="+mj-lt"/>
                <a:cs typeface="Poppins Bold"/>
              </a:rPr>
              <a:t>Increase exposure and interaction among professional audiences by utilizing social media with customized content and advertisements.</a:t>
            </a:r>
            <a:br>
              <a:rPr lang="en-US" sz="2800" b="1" spc="237" dirty="0">
                <a:solidFill>
                  <a:srgbClr val="FFFFFF"/>
                </a:solidFill>
                <a:latin typeface="+mj-lt"/>
                <a:cs typeface="Poppins Bold"/>
              </a:rPr>
            </a:br>
            <a:endParaRPr lang="en-US" sz="2800" b="1" dirty="0">
              <a:solidFill>
                <a:schemeClr val="bg1"/>
              </a:solidFill>
              <a:latin typeface="Franklin Gothic Book"/>
            </a:endParaRPr>
          </a:p>
        </p:txBody>
      </p:sp>
    </p:spTree>
    <p:extLst>
      <p:ext uri="{BB962C8B-B14F-4D97-AF65-F5344CB8AC3E}">
        <p14:creationId xmlns:p14="http://schemas.microsoft.com/office/powerpoint/2010/main" val="6825450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C2C01-4424-3838-817C-86D8F785532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6FE4074-B606-3682-EE6E-51DA18AAD7C5}"/>
              </a:ext>
            </a:extLst>
          </p:cNvPr>
          <p:cNvSpPr/>
          <p:nvPr/>
        </p:nvSpPr>
        <p:spPr>
          <a:xfrm>
            <a:off x="-8467" y="-228425"/>
            <a:ext cx="18288000" cy="10515425"/>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pPr defTabSz="1371600">
              <a:buFont typeface="Arial" panose="020B0604020202020204" pitchFamily="34" charset="0"/>
              <a:buChar char="•"/>
            </a:pPr>
            <a:endParaRPr lang="en-US" sz="1800" dirty="0">
              <a:latin typeface="Franklin Gothic Book"/>
            </a:endParaRPr>
          </a:p>
        </p:txBody>
      </p:sp>
      <p:sp>
        <p:nvSpPr>
          <p:cNvPr id="4" name="AutoShape 4">
            <a:extLst>
              <a:ext uri="{FF2B5EF4-FFF2-40B4-BE49-F238E27FC236}">
                <a16:creationId xmlns:a16="http://schemas.microsoft.com/office/drawing/2014/main" id="{2574151C-60F5-1F58-954A-BEC6369CB429}"/>
              </a:ext>
            </a:extLst>
          </p:cNvPr>
          <p:cNvSpPr/>
          <p:nvPr/>
        </p:nvSpPr>
        <p:spPr>
          <a:xfrm>
            <a:off x="17694275" y="-769914"/>
            <a:ext cx="1600200" cy="11826827"/>
          </a:xfrm>
          <a:prstGeom prst="rect">
            <a:avLst/>
          </a:prstGeom>
          <a:solidFill>
            <a:srgbClr val="C9E265"/>
          </a:solidFill>
        </p:spPr>
        <p:txBody>
          <a:bodyPr/>
          <a:lstStyle/>
          <a:p>
            <a:endParaRPr lang="en-US"/>
          </a:p>
        </p:txBody>
      </p:sp>
      <p:sp>
        <p:nvSpPr>
          <p:cNvPr id="6" name="TextBox 6">
            <a:extLst>
              <a:ext uri="{FF2B5EF4-FFF2-40B4-BE49-F238E27FC236}">
                <a16:creationId xmlns:a16="http://schemas.microsoft.com/office/drawing/2014/main" id="{739EEBF8-6EF1-E6D9-BD0D-7E5A95F868C4}"/>
              </a:ext>
            </a:extLst>
          </p:cNvPr>
          <p:cNvSpPr txBox="1"/>
          <p:nvPr/>
        </p:nvSpPr>
        <p:spPr>
          <a:xfrm>
            <a:off x="353668" y="4248925"/>
            <a:ext cx="8296668" cy="1123000"/>
          </a:xfrm>
          <a:prstGeom prst="rect">
            <a:avLst/>
          </a:prstGeom>
        </p:spPr>
        <p:txBody>
          <a:bodyPr lIns="0" tIns="0" rIns="0" bIns="0" rtlCol="0" anchor="t">
            <a:spAutoFit/>
          </a:bodyPr>
          <a:lstStyle/>
          <a:p>
            <a:pPr algn="just">
              <a:lnSpc>
                <a:spcPts val="2877"/>
              </a:lnSpc>
            </a:pPr>
            <a:endParaRPr lang="en-US" sz="2793" b="1" spc="237" dirty="0">
              <a:solidFill>
                <a:srgbClr val="FFFFFF"/>
              </a:solidFill>
              <a:latin typeface="Poppins Bold"/>
              <a:ea typeface="Poppins Bold"/>
              <a:cs typeface="Poppins Bold"/>
              <a:sym typeface="Poppins Bold"/>
            </a:endParaRPr>
          </a:p>
          <a:p>
            <a:pPr algn="just">
              <a:lnSpc>
                <a:spcPts val="2877"/>
              </a:lnSpc>
            </a:pPr>
            <a:endParaRPr lang="en-US" sz="2793" b="1" spc="237" dirty="0">
              <a:solidFill>
                <a:srgbClr val="FFFFFF"/>
              </a:solidFill>
              <a:latin typeface="Poppins Bold"/>
              <a:ea typeface="Poppins Bold"/>
              <a:cs typeface="Poppins Bold"/>
              <a:sym typeface="Poppins Bold"/>
            </a:endParaRPr>
          </a:p>
          <a:p>
            <a:pPr algn="just">
              <a:lnSpc>
                <a:spcPts val="2877"/>
              </a:lnSpc>
            </a:pPr>
            <a:endParaRPr lang="en-US" sz="2793" b="1" spc="237" dirty="0">
              <a:solidFill>
                <a:srgbClr val="FFFFFF"/>
              </a:solidFill>
              <a:latin typeface="Poppins Bold"/>
              <a:ea typeface="Poppins Bold"/>
              <a:cs typeface="Poppins Bold"/>
              <a:sym typeface="Poppins Bold"/>
            </a:endParaRPr>
          </a:p>
        </p:txBody>
      </p:sp>
      <p:sp>
        <p:nvSpPr>
          <p:cNvPr id="7" name="TextBox 7">
            <a:extLst>
              <a:ext uri="{FF2B5EF4-FFF2-40B4-BE49-F238E27FC236}">
                <a16:creationId xmlns:a16="http://schemas.microsoft.com/office/drawing/2014/main" id="{A6E7C9A2-B92A-2456-F29F-FA5F10245DA5}"/>
              </a:ext>
            </a:extLst>
          </p:cNvPr>
          <p:cNvSpPr txBox="1"/>
          <p:nvPr/>
        </p:nvSpPr>
        <p:spPr>
          <a:xfrm>
            <a:off x="838200" y="1028700"/>
            <a:ext cx="15239999" cy="7755969"/>
          </a:xfrm>
          <a:prstGeom prst="rect">
            <a:avLst/>
          </a:prstGeom>
        </p:spPr>
        <p:txBody>
          <a:bodyPr wrap="square" lIns="0" tIns="0" rIns="0" bIns="0" rtlCol="0" anchor="t">
            <a:spAutoFit/>
          </a:bodyPr>
          <a:lstStyle/>
          <a:p>
            <a:pPr defTabSz="914400">
              <a:buFont typeface="Arial" panose="020B0604020202020204" pitchFamily="34" charset="0"/>
              <a:buChar char="•"/>
            </a:pPr>
            <a:endParaRPr lang="en-US" sz="2800" b="1" spc="237" dirty="0">
              <a:solidFill>
                <a:srgbClr val="FFFFFF"/>
              </a:solidFill>
              <a:latin typeface="+mj-lt"/>
              <a:cs typeface="Poppins Bold"/>
            </a:endParaRPr>
          </a:p>
          <a:p>
            <a:pPr defTabSz="914400"/>
            <a:r>
              <a:rPr lang="en-US" sz="2800" b="1" spc="237" dirty="0">
                <a:solidFill>
                  <a:srgbClr val="FFFFFF"/>
                </a:solidFill>
                <a:latin typeface="+mj-lt"/>
                <a:cs typeface="Poppins Bold"/>
              </a:rPr>
              <a:t>Operational Priority:</a:t>
            </a:r>
          </a:p>
          <a:p>
            <a:pPr defTabSz="914400"/>
            <a:endParaRPr lang="en-US" sz="2800" b="1" spc="237" dirty="0">
              <a:solidFill>
                <a:srgbClr val="FFFFFF"/>
              </a:solidFill>
              <a:latin typeface="+mj-lt"/>
              <a:cs typeface="Poppins Bold"/>
            </a:endParaRPr>
          </a:p>
          <a:p>
            <a:pPr marL="457200" indent="-457200" defTabSz="914400">
              <a:buFont typeface="Arial" panose="020B0604020202020204" pitchFamily="34" charset="0"/>
              <a:buChar char="•"/>
            </a:pPr>
            <a:r>
              <a:rPr lang="en-US" sz="2800" b="1" spc="237" dirty="0">
                <a:solidFill>
                  <a:srgbClr val="FFFFFF"/>
                </a:solidFill>
                <a:latin typeface="+mj-lt"/>
                <a:cs typeface="Poppins Bold"/>
              </a:rPr>
              <a:t>Adopt digital marketing and establish strategic alliances to increase market penetration and geographic reach.</a:t>
            </a:r>
            <a:br>
              <a:rPr lang="en-US" sz="2800" b="1" spc="237" dirty="0">
                <a:solidFill>
                  <a:srgbClr val="FFFFFF"/>
                </a:solidFill>
                <a:latin typeface="+mj-lt"/>
                <a:cs typeface="Poppins Bold"/>
              </a:rPr>
            </a:br>
            <a:endParaRPr lang="en-US" sz="2800" b="1" spc="237" dirty="0">
              <a:solidFill>
                <a:srgbClr val="FFFFFF"/>
              </a:solidFill>
              <a:latin typeface="+mj-lt"/>
              <a:cs typeface="Poppins Bold"/>
            </a:endParaRPr>
          </a:p>
          <a:p>
            <a:pPr marL="457200" indent="-457200" defTabSz="914400">
              <a:buFont typeface="Arial" panose="020B0604020202020204" pitchFamily="34" charset="0"/>
              <a:buChar char="•"/>
            </a:pPr>
            <a:r>
              <a:rPr lang="en-US" sz="2800" b="1" spc="237" dirty="0">
                <a:solidFill>
                  <a:srgbClr val="FFFFFF"/>
                </a:solidFill>
                <a:latin typeface="+mj-lt"/>
                <a:cs typeface="Poppins Bold"/>
              </a:rPr>
              <a:t>In catering offerings, meet the main customer criteria for sustainability, quality, and personalization.</a:t>
            </a:r>
            <a:br>
              <a:rPr lang="en-US" sz="2800" b="1" spc="237" dirty="0">
                <a:solidFill>
                  <a:srgbClr val="FFFFFF"/>
                </a:solidFill>
                <a:latin typeface="+mj-lt"/>
                <a:cs typeface="Poppins Bold"/>
              </a:rPr>
            </a:br>
            <a:endParaRPr lang="en-US" sz="2800" b="1" spc="237" dirty="0">
              <a:solidFill>
                <a:srgbClr val="FFFFFF"/>
              </a:solidFill>
              <a:latin typeface="+mj-lt"/>
              <a:cs typeface="Poppins Bold"/>
            </a:endParaRPr>
          </a:p>
          <a:p>
            <a:pPr marL="457200" indent="-457200" defTabSz="914400">
              <a:buFont typeface="Arial" panose="020B0604020202020204" pitchFamily="34" charset="0"/>
              <a:buChar char="•"/>
            </a:pPr>
            <a:r>
              <a:rPr lang="en-US" sz="2800" b="1" spc="237" dirty="0">
                <a:solidFill>
                  <a:srgbClr val="FFFFFF"/>
                </a:solidFill>
                <a:latin typeface="+mj-lt"/>
                <a:cs typeface="Poppins Bold"/>
              </a:rPr>
              <a:t>Investigate new prospects by utilizing emerging trends such as sustainable and healthful food options and allowing for remote and hybrid work environments.</a:t>
            </a:r>
            <a:br>
              <a:rPr lang="en-US" sz="2800" b="1" spc="237" dirty="0">
                <a:solidFill>
                  <a:srgbClr val="FFFFFF"/>
                </a:solidFill>
                <a:latin typeface="+mj-lt"/>
                <a:cs typeface="Poppins Bold"/>
              </a:rPr>
            </a:br>
            <a:endParaRPr lang="en-US" sz="2800" b="1" spc="237" dirty="0">
              <a:solidFill>
                <a:srgbClr val="FFFFFF"/>
              </a:solidFill>
              <a:latin typeface="+mj-lt"/>
              <a:cs typeface="Poppins Bold"/>
            </a:endParaRPr>
          </a:p>
          <a:p>
            <a:pPr defTabSz="914400"/>
            <a:r>
              <a:rPr lang="en-US" sz="2800" b="1" spc="237" dirty="0">
                <a:solidFill>
                  <a:srgbClr val="FFFFFF"/>
                </a:solidFill>
                <a:latin typeface="+mj-lt"/>
                <a:cs typeface="Poppins Bold"/>
              </a:rPr>
              <a:t>The purpose of these slides is to give a concise summary of The PA Market's strategic revenue efforts, competitive positioning, engagement strategies, and long-term operating objectives.</a:t>
            </a:r>
          </a:p>
          <a:p>
            <a:pPr defTabSz="914400"/>
            <a:endParaRPr lang="en-US" sz="2800" b="1" dirty="0">
              <a:solidFill>
                <a:schemeClr val="bg1"/>
              </a:solidFill>
              <a:latin typeface="Franklin Gothic Book"/>
            </a:endParaRPr>
          </a:p>
          <a:p>
            <a:pPr defTabSz="914400"/>
            <a:endParaRPr lang="en-US" sz="2800" b="1" dirty="0">
              <a:solidFill>
                <a:schemeClr val="bg1"/>
              </a:solidFill>
              <a:latin typeface="Franklin Gothic Book"/>
            </a:endParaRPr>
          </a:p>
          <a:p>
            <a:pPr defTabSz="914400"/>
            <a:endParaRPr lang="en-US" sz="2800" b="1" dirty="0">
              <a:solidFill>
                <a:schemeClr val="bg1"/>
              </a:solidFill>
              <a:latin typeface="Franklin Gothic Book"/>
            </a:endParaRPr>
          </a:p>
        </p:txBody>
      </p:sp>
    </p:spTree>
    <p:extLst>
      <p:ext uri="{BB962C8B-B14F-4D97-AF65-F5344CB8AC3E}">
        <p14:creationId xmlns:p14="http://schemas.microsoft.com/office/powerpoint/2010/main" val="37515149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AutoShape 3"/>
          <p:cNvSpPr/>
          <p:nvPr/>
        </p:nvSpPr>
        <p:spPr>
          <a:xfrm>
            <a:off x="353668" y="507585"/>
            <a:ext cx="15791870" cy="2285065"/>
          </a:xfrm>
          <a:prstGeom prst="rect">
            <a:avLst/>
          </a:prstGeom>
          <a:solidFill>
            <a:srgbClr val="C9E265"/>
          </a:solidFill>
        </p:spPr>
        <p:txBody>
          <a:bodyPr/>
          <a:lstStyle/>
          <a:p>
            <a:endParaRPr lang="en-US"/>
          </a:p>
        </p:txBody>
      </p:sp>
      <p:sp>
        <p:nvSpPr>
          <p:cNvPr id="4" name="AutoShape 4"/>
          <p:cNvSpPr/>
          <p:nvPr/>
        </p:nvSpPr>
        <p:spPr>
          <a:xfrm>
            <a:off x="17694275" y="-769914"/>
            <a:ext cx="1600200" cy="11826827"/>
          </a:xfrm>
          <a:prstGeom prst="rect">
            <a:avLst/>
          </a:prstGeom>
          <a:solidFill>
            <a:srgbClr val="C9E265"/>
          </a:solidFill>
        </p:spPr>
        <p:txBody>
          <a:bodyPr/>
          <a:lstStyle/>
          <a:p>
            <a:endParaRPr lang="en-US"/>
          </a:p>
        </p:txBody>
      </p:sp>
      <p:graphicFrame>
        <p:nvGraphicFramePr>
          <p:cNvPr id="5" name="Table 5"/>
          <p:cNvGraphicFramePr>
            <a:graphicFrameLocks noGrp="1"/>
          </p:cNvGraphicFramePr>
          <p:nvPr>
            <p:extLst>
              <p:ext uri="{D42A27DB-BD31-4B8C-83A1-F6EECF244321}">
                <p14:modId xmlns:p14="http://schemas.microsoft.com/office/powerpoint/2010/main" val="4070469250"/>
              </p:ext>
            </p:extLst>
          </p:nvPr>
        </p:nvGraphicFramePr>
        <p:xfrm>
          <a:off x="1077590" y="3562563"/>
          <a:ext cx="16132820" cy="5667288"/>
        </p:xfrm>
        <a:graphic>
          <a:graphicData uri="http://schemas.openxmlformats.org/drawingml/2006/table">
            <a:tbl>
              <a:tblPr/>
              <a:tblGrid>
                <a:gridCol w="4033205">
                  <a:extLst>
                    <a:ext uri="{9D8B030D-6E8A-4147-A177-3AD203B41FA5}">
                      <a16:colId xmlns:a16="http://schemas.microsoft.com/office/drawing/2014/main" val="20000"/>
                    </a:ext>
                  </a:extLst>
                </a:gridCol>
                <a:gridCol w="4033205">
                  <a:extLst>
                    <a:ext uri="{9D8B030D-6E8A-4147-A177-3AD203B41FA5}">
                      <a16:colId xmlns:a16="http://schemas.microsoft.com/office/drawing/2014/main" val="20001"/>
                    </a:ext>
                  </a:extLst>
                </a:gridCol>
                <a:gridCol w="4033205">
                  <a:extLst>
                    <a:ext uri="{9D8B030D-6E8A-4147-A177-3AD203B41FA5}">
                      <a16:colId xmlns:a16="http://schemas.microsoft.com/office/drawing/2014/main" val="20002"/>
                    </a:ext>
                  </a:extLst>
                </a:gridCol>
                <a:gridCol w="4033205">
                  <a:extLst>
                    <a:ext uri="{9D8B030D-6E8A-4147-A177-3AD203B41FA5}">
                      <a16:colId xmlns:a16="http://schemas.microsoft.com/office/drawing/2014/main" val="20003"/>
                    </a:ext>
                  </a:extLst>
                </a:gridCol>
              </a:tblGrid>
              <a:tr h="1042329">
                <a:tc>
                  <a:txBody>
                    <a:bodyPr/>
                    <a:lstStyle/>
                    <a:p>
                      <a:pPr algn="ctr">
                        <a:lnSpc>
                          <a:spcPts val="2632"/>
                        </a:lnSpc>
                        <a:defRPr/>
                      </a:pPr>
                      <a:r>
                        <a:rPr lang="en-US" sz="2800" b="1" kern="1200" spc="237" dirty="0">
                          <a:solidFill>
                            <a:srgbClr val="FFFFFF"/>
                          </a:solidFill>
                          <a:latin typeface="+mj-lt"/>
                          <a:ea typeface="+mn-ea"/>
                          <a:cs typeface="Poppins Bold"/>
                          <a:sym typeface="Poppins Bold"/>
                        </a:rPr>
                        <a:t>University</a:t>
                      </a:r>
                      <a:endParaRPr lang="en-US" sz="2800" b="1" kern="1200" spc="237" dirty="0">
                        <a:solidFill>
                          <a:srgbClr val="FFFFFF"/>
                        </a:solidFill>
                        <a:latin typeface="+mj-lt"/>
                        <a:ea typeface="+mn-ea"/>
                        <a:cs typeface="Poppins Bold"/>
                      </a:endParaRPr>
                    </a:p>
                    <a:p>
                      <a:pPr algn="ctr">
                        <a:lnSpc>
                          <a:spcPts val="2632"/>
                        </a:lnSpc>
                      </a:pPr>
                      <a:r>
                        <a:rPr lang="en-US" sz="2800" b="1" kern="1200" spc="237" dirty="0">
                          <a:solidFill>
                            <a:srgbClr val="FFFFFF"/>
                          </a:solidFill>
                          <a:latin typeface="+mj-lt"/>
                          <a:ea typeface="+mn-ea"/>
                          <a:cs typeface="Poppins Bold"/>
                          <a:sym typeface="Poppins Bold"/>
                        </a:rPr>
                        <a:t>  Name</a:t>
                      </a:r>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kern="1200" spc="237" dirty="0">
                          <a:solidFill>
                            <a:srgbClr val="FFFFFF"/>
                          </a:solidFill>
                          <a:latin typeface="+mj-lt"/>
                          <a:ea typeface="+mn-ea"/>
                          <a:cs typeface="Poppins Bold"/>
                          <a:sym typeface="Poppins Bold"/>
                        </a:rPr>
                        <a:t>Website</a:t>
                      </a:r>
                      <a:endParaRPr lang="en-US" sz="2800" b="1" kern="1200" spc="237" dirty="0">
                        <a:solidFill>
                          <a:srgbClr val="FFFFFF"/>
                        </a:solidFill>
                        <a:latin typeface="+mj-lt"/>
                        <a:ea typeface="+mn-ea"/>
                        <a:cs typeface="Poppins Bold"/>
                      </a:endParaRPr>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kern="1200" spc="237">
                          <a:solidFill>
                            <a:srgbClr val="FFFFFF"/>
                          </a:solidFill>
                          <a:latin typeface="+mj-lt"/>
                          <a:ea typeface="+mn-ea"/>
                          <a:cs typeface="Poppins Bold"/>
                          <a:sym typeface="Poppins Bold"/>
                        </a:rPr>
                        <a:t>Key Departments</a:t>
                      </a:r>
                      <a:endParaRPr lang="en-US" sz="2800" b="1" kern="1200" spc="237">
                        <a:solidFill>
                          <a:srgbClr val="FFFFFF"/>
                        </a:solidFill>
                        <a:latin typeface="+mj-lt"/>
                        <a:ea typeface="+mn-ea"/>
                        <a:cs typeface="Poppins Bold"/>
                      </a:endParaRPr>
                    </a:p>
                    <a:p>
                      <a:pPr algn="ctr">
                        <a:lnSpc>
                          <a:spcPts val="2632"/>
                        </a:lnSpc>
                      </a:pPr>
                      <a:r>
                        <a:rPr lang="en-US" sz="2800" b="1" kern="1200" spc="237">
                          <a:solidFill>
                            <a:srgbClr val="FFFFFF"/>
                          </a:solidFill>
                          <a:latin typeface="+mj-lt"/>
                          <a:ea typeface="+mn-ea"/>
                          <a:cs typeface="Poppins Bold"/>
                          <a:sym typeface="Poppins Bold"/>
                        </a:rPr>
                        <a:t>  to Contact</a:t>
                      </a:r>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kern="1200" spc="237">
                          <a:solidFill>
                            <a:srgbClr val="FFFFFF"/>
                          </a:solidFill>
                          <a:latin typeface="+mj-lt"/>
                          <a:ea typeface="+mn-ea"/>
                          <a:cs typeface="Poppins Bold"/>
                          <a:sym typeface="Poppins Bold"/>
                        </a:rPr>
                        <a:t>Phone Number</a:t>
                      </a:r>
                      <a:endParaRPr lang="en-US" sz="2800" b="1" kern="1200" spc="237">
                        <a:solidFill>
                          <a:srgbClr val="FFFFFF"/>
                        </a:solidFill>
                        <a:latin typeface="+mj-lt"/>
                        <a:ea typeface="+mn-ea"/>
                        <a:cs typeface="Poppins Bold"/>
                      </a:endParaRPr>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377021">
                <a:tc>
                  <a:txBody>
                    <a:bodyPr/>
                    <a:lstStyle/>
                    <a:p>
                      <a:pPr algn="ctr">
                        <a:lnSpc>
                          <a:spcPts val="2632"/>
                        </a:lnSpc>
                        <a:defRPr/>
                      </a:pPr>
                      <a:r>
                        <a:rPr lang="en-US" sz="2800" b="1" kern="1200" spc="237" dirty="0">
                          <a:solidFill>
                            <a:srgbClr val="FFFFFF"/>
                          </a:solidFill>
                          <a:latin typeface="+mj-lt"/>
                          <a:ea typeface="+mn-ea"/>
                          <a:cs typeface="Poppins Bold"/>
                          <a:sym typeface="Poppins Bold"/>
                        </a:rPr>
                        <a:t>University of</a:t>
                      </a:r>
                      <a:endParaRPr lang="en-US" sz="2800" b="1" kern="1200" spc="237" dirty="0">
                        <a:solidFill>
                          <a:srgbClr val="FFFFFF"/>
                        </a:solidFill>
                        <a:latin typeface="+mj-lt"/>
                        <a:ea typeface="+mn-ea"/>
                        <a:cs typeface="Poppins Bold"/>
                      </a:endParaRPr>
                    </a:p>
                    <a:p>
                      <a:pPr algn="ctr">
                        <a:lnSpc>
                          <a:spcPts val="2632"/>
                        </a:lnSpc>
                      </a:pPr>
                      <a:r>
                        <a:rPr lang="en-US" sz="2800" b="1" kern="1200" spc="237" dirty="0">
                          <a:solidFill>
                            <a:srgbClr val="FFFFFF"/>
                          </a:solidFill>
                          <a:latin typeface="+mj-lt"/>
                          <a:ea typeface="+mn-ea"/>
                          <a:cs typeface="Poppins Bold"/>
                          <a:sym typeface="Poppins Bold"/>
                        </a:rPr>
                        <a:t>  Pittsburgh</a:t>
                      </a:r>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kern="1200" spc="237" dirty="0">
                          <a:solidFill>
                            <a:srgbClr val="FFFFFF"/>
                          </a:solidFill>
                          <a:latin typeface="+mj-lt"/>
                          <a:ea typeface="+mn-ea"/>
                          <a:cs typeface="Poppins Bold"/>
                          <a:sym typeface="Poppins Bold"/>
                        </a:rPr>
                        <a:t>www.pitt.edu</a:t>
                      </a:r>
                      <a:endParaRPr lang="en-US" sz="2800" b="1" kern="1200" spc="237" dirty="0">
                        <a:solidFill>
                          <a:srgbClr val="FFFFFF"/>
                        </a:solidFill>
                        <a:latin typeface="+mj-lt"/>
                        <a:ea typeface="+mn-ea"/>
                        <a:cs typeface="Poppins Bold"/>
                      </a:endParaRPr>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kern="1200" spc="237" dirty="0">
                          <a:solidFill>
                            <a:srgbClr val="FFFFFF"/>
                          </a:solidFill>
                          <a:latin typeface="+mj-lt"/>
                          <a:ea typeface="+mn-ea"/>
                          <a:cs typeface="Poppins Bold"/>
                          <a:sym typeface="Poppins Bold"/>
                        </a:rPr>
                        <a:t>Event Services,</a:t>
                      </a:r>
                      <a:endParaRPr lang="en-US" sz="2800" b="1" kern="1200" spc="237" dirty="0">
                        <a:solidFill>
                          <a:srgbClr val="FFFFFF"/>
                        </a:solidFill>
                        <a:latin typeface="+mj-lt"/>
                        <a:ea typeface="+mn-ea"/>
                        <a:cs typeface="Poppins Bold"/>
                      </a:endParaRPr>
                    </a:p>
                    <a:p>
                      <a:pPr algn="ctr">
                        <a:lnSpc>
                          <a:spcPts val="2632"/>
                        </a:lnSpc>
                      </a:pPr>
                      <a:r>
                        <a:rPr lang="en-US" sz="2800" b="1" kern="1200" spc="237" dirty="0">
                          <a:solidFill>
                            <a:srgbClr val="FFFFFF"/>
                          </a:solidFill>
                          <a:latin typeface="+mj-lt"/>
                          <a:ea typeface="+mn-ea"/>
                          <a:cs typeface="Poppins Bold"/>
                          <a:sym typeface="Poppins Bold"/>
                        </a:rPr>
                        <a:t>  Student Affairs, Catering Coordinators</a:t>
                      </a:r>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kern="1200" spc="237">
                          <a:solidFill>
                            <a:srgbClr val="FFFFFF"/>
                          </a:solidFill>
                          <a:latin typeface="+mj-lt"/>
                          <a:ea typeface="+mn-ea"/>
                          <a:cs typeface="Poppins Bold"/>
                          <a:sym typeface="Poppins Bold"/>
                        </a:rPr>
                        <a:t>+1 412-624-4141</a:t>
                      </a:r>
                      <a:endParaRPr lang="en-US" sz="2800" b="1" kern="1200" spc="237">
                        <a:solidFill>
                          <a:srgbClr val="FFFFFF"/>
                        </a:solidFill>
                        <a:latin typeface="+mj-lt"/>
                        <a:ea typeface="+mn-ea"/>
                        <a:cs typeface="Poppins Bold"/>
                      </a:endParaRPr>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377021">
                <a:tc>
                  <a:txBody>
                    <a:bodyPr/>
                    <a:lstStyle/>
                    <a:p>
                      <a:pPr algn="ctr">
                        <a:lnSpc>
                          <a:spcPts val="2632"/>
                        </a:lnSpc>
                        <a:defRPr/>
                      </a:pPr>
                      <a:r>
                        <a:rPr lang="en-US" sz="2800" b="1" kern="1200" spc="237" dirty="0">
                          <a:solidFill>
                            <a:srgbClr val="FFFFFF"/>
                          </a:solidFill>
                          <a:latin typeface="+mj-lt"/>
                          <a:ea typeface="+mn-ea"/>
                          <a:cs typeface="Poppins Bold"/>
                          <a:sym typeface="Poppins Bold"/>
                        </a:rPr>
                        <a:t>Carnegie</a:t>
                      </a:r>
                      <a:endParaRPr lang="en-US" sz="2800" b="1" kern="1200" spc="237" dirty="0">
                        <a:solidFill>
                          <a:srgbClr val="FFFFFF"/>
                        </a:solidFill>
                        <a:latin typeface="+mj-lt"/>
                        <a:ea typeface="+mn-ea"/>
                        <a:cs typeface="Poppins Bold"/>
                      </a:endParaRPr>
                    </a:p>
                    <a:p>
                      <a:pPr algn="ctr">
                        <a:lnSpc>
                          <a:spcPts val="2632"/>
                        </a:lnSpc>
                      </a:pPr>
                      <a:r>
                        <a:rPr lang="en-US" sz="2800" b="1" kern="1200" spc="237" dirty="0">
                          <a:solidFill>
                            <a:srgbClr val="FFFFFF"/>
                          </a:solidFill>
                          <a:latin typeface="+mj-lt"/>
                          <a:ea typeface="+mn-ea"/>
                          <a:cs typeface="Poppins Bold"/>
                          <a:sym typeface="Poppins Bold"/>
                        </a:rPr>
                        <a:t>  Mellon University</a:t>
                      </a:r>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kern="1200" spc="237">
                          <a:solidFill>
                            <a:srgbClr val="FFFFFF"/>
                          </a:solidFill>
                          <a:latin typeface="+mj-lt"/>
                          <a:ea typeface="+mn-ea"/>
                          <a:cs typeface="Poppins Bold"/>
                          <a:sym typeface="Poppins Bold"/>
                        </a:rPr>
                        <a:t>www.cmu.edu</a:t>
                      </a:r>
                      <a:endParaRPr lang="en-US" sz="2800" b="1" kern="1200" spc="237">
                        <a:solidFill>
                          <a:srgbClr val="FFFFFF"/>
                        </a:solidFill>
                        <a:latin typeface="+mj-lt"/>
                        <a:ea typeface="+mn-ea"/>
                        <a:cs typeface="Poppins Bold"/>
                      </a:endParaRPr>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kern="1200" spc="237" dirty="0">
                          <a:solidFill>
                            <a:srgbClr val="FFFFFF"/>
                          </a:solidFill>
                          <a:latin typeface="+mj-lt"/>
                          <a:ea typeface="+mn-ea"/>
                          <a:cs typeface="Poppins Bold"/>
                          <a:sym typeface="Poppins Bold"/>
                        </a:rPr>
                        <a:t>Campus Dining</a:t>
                      </a:r>
                      <a:endParaRPr lang="en-US" sz="2800" b="1" kern="1200" spc="237" dirty="0">
                        <a:solidFill>
                          <a:srgbClr val="FFFFFF"/>
                        </a:solidFill>
                        <a:latin typeface="+mj-lt"/>
                        <a:ea typeface="+mn-ea"/>
                        <a:cs typeface="Poppins Bold"/>
                      </a:endParaRPr>
                    </a:p>
                    <a:p>
                      <a:pPr algn="ctr">
                        <a:lnSpc>
                          <a:spcPts val="2632"/>
                        </a:lnSpc>
                      </a:pPr>
                      <a:r>
                        <a:rPr lang="en-US" sz="2800" b="1" kern="1200" spc="237" dirty="0">
                          <a:solidFill>
                            <a:srgbClr val="FFFFFF"/>
                          </a:solidFill>
                          <a:latin typeface="+mj-lt"/>
                          <a:ea typeface="+mn-ea"/>
                          <a:cs typeface="Poppins Bold"/>
                          <a:sym typeface="Poppins Bold"/>
                        </a:rPr>
                        <a:t>  Services, Fraternity/Sorority Organizations, Career Services</a:t>
                      </a:r>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kern="1200" spc="237">
                          <a:solidFill>
                            <a:srgbClr val="FFFFFF"/>
                          </a:solidFill>
                          <a:latin typeface="+mj-lt"/>
                          <a:ea typeface="+mn-ea"/>
                          <a:cs typeface="Poppins Bold"/>
                          <a:sym typeface="Poppins Bold"/>
                        </a:rPr>
                        <a:t>+1 412-268-2000</a:t>
                      </a:r>
                      <a:endParaRPr lang="en-US" sz="2800" b="1" kern="1200" spc="237">
                        <a:solidFill>
                          <a:srgbClr val="FFFFFF"/>
                        </a:solidFill>
                        <a:latin typeface="+mj-lt"/>
                        <a:ea typeface="+mn-ea"/>
                        <a:cs typeface="Poppins Bold"/>
                      </a:endParaRPr>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042329">
                <a:tc>
                  <a:txBody>
                    <a:bodyPr/>
                    <a:lstStyle/>
                    <a:p>
                      <a:pPr algn="ctr">
                        <a:lnSpc>
                          <a:spcPts val="2632"/>
                        </a:lnSpc>
                        <a:defRPr/>
                      </a:pPr>
                      <a:r>
                        <a:rPr lang="en-US" sz="2800" b="1" kern="1200" spc="237">
                          <a:solidFill>
                            <a:srgbClr val="FFFFFF"/>
                          </a:solidFill>
                          <a:latin typeface="+mj-lt"/>
                          <a:ea typeface="+mn-ea"/>
                          <a:cs typeface="Poppins Bold"/>
                          <a:sym typeface="Poppins Bold"/>
                        </a:rPr>
                        <a:t>Duquesne</a:t>
                      </a:r>
                      <a:endParaRPr lang="en-US" sz="2800" b="1" kern="1200" spc="237">
                        <a:solidFill>
                          <a:srgbClr val="FFFFFF"/>
                        </a:solidFill>
                        <a:latin typeface="+mj-lt"/>
                        <a:ea typeface="+mn-ea"/>
                        <a:cs typeface="Poppins Bold"/>
                      </a:endParaRPr>
                    </a:p>
                    <a:p>
                      <a:pPr algn="ctr">
                        <a:lnSpc>
                          <a:spcPts val="2632"/>
                        </a:lnSpc>
                      </a:pPr>
                      <a:r>
                        <a:rPr lang="en-US" sz="2800" b="1" kern="1200" spc="237">
                          <a:solidFill>
                            <a:srgbClr val="FFFFFF"/>
                          </a:solidFill>
                          <a:latin typeface="+mj-lt"/>
                          <a:ea typeface="+mn-ea"/>
                          <a:cs typeface="Poppins Bold"/>
                          <a:sym typeface="Poppins Bold"/>
                        </a:rPr>
                        <a:t>  University</a:t>
                      </a:r>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kern="1200" spc="237">
                          <a:solidFill>
                            <a:srgbClr val="FFFFFF"/>
                          </a:solidFill>
                          <a:latin typeface="+mj-lt"/>
                          <a:ea typeface="+mn-ea"/>
                          <a:cs typeface="Poppins Bold"/>
                          <a:sym typeface="Poppins Bold"/>
                        </a:rPr>
                        <a:t>www.duq.edu</a:t>
                      </a:r>
                      <a:endParaRPr lang="en-US" sz="2800" b="1" kern="1200" spc="237">
                        <a:solidFill>
                          <a:srgbClr val="FFFFFF"/>
                        </a:solidFill>
                        <a:latin typeface="+mj-lt"/>
                        <a:ea typeface="+mn-ea"/>
                        <a:cs typeface="Poppins Bold"/>
                      </a:endParaRPr>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kern="1200" spc="237" dirty="0">
                          <a:solidFill>
                            <a:srgbClr val="FFFFFF"/>
                          </a:solidFill>
                          <a:latin typeface="+mj-lt"/>
                          <a:ea typeface="+mn-ea"/>
                          <a:cs typeface="Poppins Bold"/>
                          <a:sym typeface="Poppins Bold"/>
                        </a:rPr>
                        <a:t>Alumni Relations,</a:t>
                      </a:r>
                      <a:endParaRPr lang="en-US" sz="2800" b="1" kern="1200" spc="237" dirty="0">
                        <a:solidFill>
                          <a:srgbClr val="FFFFFF"/>
                        </a:solidFill>
                        <a:latin typeface="+mj-lt"/>
                        <a:ea typeface="+mn-ea"/>
                        <a:cs typeface="Poppins Bold"/>
                      </a:endParaRPr>
                    </a:p>
                    <a:p>
                      <a:pPr algn="ctr">
                        <a:lnSpc>
                          <a:spcPts val="2632"/>
                        </a:lnSpc>
                      </a:pPr>
                      <a:r>
                        <a:rPr lang="en-US" sz="2800" b="1" kern="1200" spc="237" dirty="0">
                          <a:solidFill>
                            <a:srgbClr val="FFFFFF"/>
                          </a:solidFill>
                          <a:latin typeface="+mj-lt"/>
                          <a:ea typeface="+mn-ea"/>
                          <a:cs typeface="Poppins Bold"/>
                          <a:sym typeface="Poppins Bold"/>
                        </a:rPr>
                        <a:t>  Office of Special Events</a:t>
                      </a:r>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kern="1200" spc="237" dirty="0">
                          <a:solidFill>
                            <a:srgbClr val="FFFFFF"/>
                          </a:solidFill>
                          <a:latin typeface="+mj-lt"/>
                          <a:ea typeface="+mn-ea"/>
                          <a:cs typeface="Poppins Bold"/>
                          <a:sym typeface="Poppins Bold"/>
                        </a:rPr>
                        <a:t>+1 412-396-6000</a:t>
                      </a:r>
                      <a:endParaRPr lang="en-US" sz="2800" b="1" kern="1200" spc="237" dirty="0">
                        <a:solidFill>
                          <a:srgbClr val="FFFFFF"/>
                        </a:solidFill>
                        <a:latin typeface="+mj-lt"/>
                        <a:ea typeface="+mn-ea"/>
                        <a:cs typeface="Poppins Bold"/>
                      </a:endParaRPr>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TextBox 6"/>
          <p:cNvSpPr txBox="1"/>
          <p:nvPr/>
        </p:nvSpPr>
        <p:spPr>
          <a:xfrm>
            <a:off x="478929" y="778472"/>
            <a:ext cx="16020277" cy="1835824"/>
          </a:xfrm>
          <a:prstGeom prst="rect">
            <a:avLst/>
          </a:prstGeom>
        </p:spPr>
        <p:txBody>
          <a:bodyPr wrap="square" lIns="0" tIns="0" rIns="0" bIns="0" rtlCol="0" anchor="t">
            <a:spAutoFit/>
          </a:bodyPr>
          <a:lstStyle/>
          <a:p>
            <a:pPr algn="l">
              <a:lnSpc>
                <a:spcPts val="4517"/>
              </a:lnSpc>
            </a:pPr>
            <a:r>
              <a:rPr lang="en-US" sz="7000" b="1" dirty="0">
                <a:latin typeface="Franklin Gothic Demi"/>
                <a:sym typeface="Poppins Ultra-Bold"/>
              </a:rPr>
              <a:t>Building Strategic Connections:</a:t>
            </a:r>
          </a:p>
          <a:p>
            <a:pPr algn="l">
              <a:lnSpc>
                <a:spcPts val="4517"/>
              </a:lnSpc>
            </a:pPr>
            <a:br>
              <a:rPr lang="en-US" sz="7000" b="1" dirty="0">
                <a:latin typeface="Franklin Gothic Demi"/>
                <a:sym typeface="Poppins Ultra-Bold"/>
              </a:rPr>
            </a:br>
            <a:r>
              <a:rPr lang="en-US" sz="7000" b="1" dirty="0">
                <a:latin typeface="Franklin Gothic Demi"/>
                <a:sym typeface="Poppins Ultra-Bold"/>
              </a:rPr>
              <a:t> Universities in Pittsburgh</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AutoShape 3"/>
          <p:cNvSpPr/>
          <p:nvPr/>
        </p:nvSpPr>
        <p:spPr>
          <a:xfrm>
            <a:off x="152400" y="398864"/>
            <a:ext cx="15791870" cy="2183116"/>
          </a:xfrm>
          <a:prstGeom prst="rect">
            <a:avLst/>
          </a:prstGeom>
          <a:solidFill>
            <a:srgbClr val="C9E265"/>
          </a:solidFill>
        </p:spPr>
        <p:txBody>
          <a:bodyPr/>
          <a:lstStyle/>
          <a:p>
            <a:endParaRPr lang="en-US"/>
          </a:p>
        </p:txBody>
      </p:sp>
      <p:sp>
        <p:nvSpPr>
          <p:cNvPr id="4" name="AutoShape 4"/>
          <p:cNvSpPr/>
          <p:nvPr/>
        </p:nvSpPr>
        <p:spPr>
          <a:xfrm>
            <a:off x="17671093" y="-266700"/>
            <a:ext cx="1600200" cy="11826827"/>
          </a:xfrm>
          <a:prstGeom prst="rect">
            <a:avLst/>
          </a:prstGeom>
          <a:solidFill>
            <a:srgbClr val="C9E265"/>
          </a:solidFill>
        </p:spPr>
        <p:txBody>
          <a:bodyPr/>
          <a:lstStyle/>
          <a:p>
            <a:endParaRPr lang="en-US"/>
          </a:p>
        </p:txBody>
      </p:sp>
      <p:graphicFrame>
        <p:nvGraphicFramePr>
          <p:cNvPr id="7" name="Table 6">
            <a:extLst>
              <a:ext uri="{FF2B5EF4-FFF2-40B4-BE49-F238E27FC236}">
                <a16:creationId xmlns:a16="http://schemas.microsoft.com/office/drawing/2014/main" id="{4430A331-FC94-C36F-B7C3-611793AFCDE0}"/>
              </a:ext>
            </a:extLst>
          </p:cNvPr>
          <p:cNvGraphicFramePr>
            <a:graphicFrameLocks noGrp="1"/>
          </p:cNvGraphicFramePr>
          <p:nvPr>
            <p:extLst>
              <p:ext uri="{D42A27DB-BD31-4B8C-83A1-F6EECF244321}">
                <p14:modId xmlns:p14="http://schemas.microsoft.com/office/powerpoint/2010/main" val="4199217937"/>
              </p:ext>
            </p:extLst>
          </p:nvPr>
        </p:nvGraphicFramePr>
        <p:xfrm>
          <a:off x="353668" y="3061309"/>
          <a:ext cx="16132820" cy="6713873"/>
        </p:xfrm>
        <a:graphic>
          <a:graphicData uri="http://schemas.openxmlformats.org/drawingml/2006/table">
            <a:tbl>
              <a:tblPr/>
              <a:tblGrid>
                <a:gridCol w="4033205">
                  <a:extLst>
                    <a:ext uri="{9D8B030D-6E8A-4147-A177-3AD203B41FA5}">
                      <a16:colId xmlns:a16="http://schemas.microsoft.com/office/drawing/2014/main" val="20000"/>
                    </a:ext>
                  </a:extLst>
                </a:gridCol>
                <a:gridCol w="3423605">
                  <a:extLst>
                    <a:ext uri="{9D8B030D-6E8A-4147-A177-3AD203B41FA5}">
                      <a16:colId xmlns:a16="http://schemas.microsoft.com/office/drawing/2014/main" val="20001"/>
                    </a:ext>
                  </a:extLst>
                </a:gridCol>
                <a:gridCol w="4399597">
                  <a:extLst>
                    <a:ext uri="{9D8B030D-6E8A-4147-A177-3AD203B41FA5}">
                      <a16:colId xmlns:a16="http://schemas.microsoft.com/office/drawing/2014/main" val="20002"/>
                    </a:ext>
                  </a:extLst>
                </a:gridCol>
                <a:gridCol w="4276413">
                  <a:extLst>
                    <a:ext uri="{9D8B030D-6E8A-4147-A177-3AD203B41FA5}">
                      <a16:colId xmlns:a16="http://schemas.microsoft.com/office/drawing/2014/main" val="20003"/>
                    </a:ext>
                  </a:extLst>
                </a:gridCol>
              </a:tblGrid>
              <a:tr h="1375605">
                <a:tc>
                  <a:txBody>
                    <a:bodyPr/>
                    <a:lstStyle/>
                    <a:p>
                      <a:pPr algn="ctr">
                        <a:lnSpc>
                          <a:spcPts val="2632"/>
                        </a:lnSpc>
                        <a:defRPr/>
                      </a:pPr>
                      <a:r>
                        <a:rPr lang="en-US" sz="2800" b="1" dirty="0">
                          <a:solidFill>
                            <a:srgbClr val="FFFFFF"/>
                          </a:solidFill>
                          <a:latin typeface="+mj-lt"/>
                          <a:ea typeface="+mn-ea"/>
                          <a:cs typeface="Poppins Bold"/>
                          <a:sym typeface="Poppins Bold"/>
                        </a:rPr>
                        <a:t>Bayer</a:t>
                      </a:r>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dirty="0" err="1">
                          <a:solidFill>
                            <a:srgbClr val="FFFFFF"/>
                          </a:solidFill>
                          <a:latin typeface="+mj-lt"/>
                          <a:ea typeface="+mn-ea"/>
                          <a:cs typeface="Poppins Bold"/>
                          <a:sym typeface="Poppins Bold"/>
                        </a:rPr>
                        <a:t>bayer.com</a:t>
                      </a:r>
                      <a:endParaRPr lang="en-US" sz="2800" dirty="0">
                        <a:latin typeface="+mj-lt"/>
                      </a:endParaRPr>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dirty="0">
                          <a:solidFill>
                            <a:srgbClr val="FFFFFF"/>
                          </a:solidFill>
                          <a:latin typeface="+mj-lt"/>
                          <a:ea typeface="+mn-ea"/>
                          <a:cs typeface="Poppins Bold"/>
                          <a:sym typeface="Poppins Bold"/>
                        </a:rPr>
                        <a:t>Conferences,  Corporate events, employee Events.</a:t>
                      </a:r>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dirty="0">
                          <a:solidFill>
                            <a:srgbClr val="FFFFFF"/>
                          </a:solidFill>
                          <a:latin typeface="+mj-lt"/>
                          <a:ea typeface="+mn-ea"/>
                          <a:cs typeface="Poppins Bold"/>
                          <a:sym typeface="Poppins Bold"/>
                        </a:rPr>
                        <a:t>+1 412-717-2000</a:t>
                      </a:r>
                      <a:endParaRPr lang="en-US" sz="2800" dirty="0">
                        <a:latin typeface="+mj-lt"/>
                      </a:endParaRPr>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041256">
                <a:tc>
                  <a:txBody>
                    <a:bodyPr/>
                    <a:lstStyle/>
                    <a:p>
                      <a:pPr algn="ctr">
                        <a:lnSpc>
                          <a:spcPts val="2632"/>
                        </a:lnSpc>
                        <a:defRPr/>
                      </a:pPr>
                      <a:r>
                        <a:rPr lang="en-US" sz="2800" b="1" kern="1200" dirty="0">
                          <a:solidFill>
                            <a:srgbClr val="FFFFFF"/>
                          </a:solidFill>
                          <a:latin typeface="+mj-lt"/>
                          <a:ea typeface="+mn-ea"/>
                          <a:cs typeface="Poppins Bold"/>
                        </a:rPr>
                        <a:t>Allegheny Technologies</a:t>
                      </a:r>
                      <a:endParaRPr lang="en-US" sz="2800" b="1" kern="1200" dirty="0">
                        <a:solidFill>
                          <a:srgbClr val="FFFFFF"/>
                        </a:solidFill>
                        <a:latin typeface="+mj-lt"/>
                        <a:ea typeface="+mn-ea"/>
                        <a:cs typeface="Poppins Bold"/>
                        <a:sym typeface="Poppins Bold"/>
                      </a:endParaRPr>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kern="1200" dirty="0" err="1">
                          <a:solidFill>
                            <a:srgbClr val="FFFFFF"/>
                          </a:solidFill>
                          <a:latin typeface="+mj-lt"/>
                          <a:ea typeface="+mn-ea"/>
                          <a:cs typeface="Poppins Bold"/>
                        </a:rPr>
                        <a:t>atimetals.com</a:t>
                      </a:r>
                      <a:endParaRPr lang="en-US" sz="2800" b="1" kern="1200" dirty="0">
                        <a:solidFill>
                          <a:srgbClr val="FFFFFF"/>
                        </a:solidFill>
                        <a:latin typeface="+mj-lt"/>
                        <a:ea typeface="+mn-ea"/>
                        <a:cs typeface="Poppins Bold"/>
                      </a:endParaRPr>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kern="1200" dirty="0">
                          <a:solidFill>
                            <a:srgbClr val="FFFFFF"/>
                          </a:solidFill>
                          <a:latin typeface="+mj-lt"/>
                          <a:ea typeface="+mn-ea"/>
                          <a:cs typeface="Poppins Bold"/>
                        </a:rPr>
                        <a:t>Corporate event management, Employee programs</a:t>
                      </a:r>
                      <a:endParaRPr lang="en-US" sz="2800" b="1" kern="1200" dirty="0">
                        <a:solidFill>
                          <a:srgbClr val="FFFFFF"/>
                        </a:solidFill>
                        <a:latin typeface="+mj-lt"/>
                        <a:ea typeface="+mn-ea"/>
                        <a:cs typeface="Poppins Bold"/>
                        <a:sym typeface="Poppins Bold"/>
                      </a:endParaRPr>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kern="1200" dirty="0">
                          <a:solidFill>
                            <a:srgbClr val="FFFFFF"/>
                          </a:solidFill>
                          <a:latin typeface="+mj-lt"/>
                          <a:ea typeface="+mn-ea"/>
                          <a:cs typeface="Poppins Bold"/>
                        </a:rPr>
                        <a:t>+1 412-394-2800</a:t>
                      </a:r>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375605">
                <a:tc>
                  <a:txBody>
                    <a:bodyPr/>
                    <a:lstStyle/>
                    <a:p>
                      <a:pPr algn="ctr">
                        <a:lnSpc>
                          <a:spcPts val="2632"/>
                        </a:lnSpc>
                        <a:defRPr/>
                      </a:pPr>
                      <a:r>
                        <a:rPr lang="en-US" sz="2800" b="1" kern="1200" dirty="0">
                          <a:solidFill>
                            <a:srgbClr val="FFFFFF"/>
                          </a:solidFill>
                          <a:latin typeface="+mj-lt"/>
                          <a:ea typeface="+mn-ea"/>
                          <a:cs typeface="Poppins Bold"/>
                        </a:rPr>
                        <a:t>EQT Corporation</a:t>
                      </a:r>
                      <a:endParaRPr lang="en-US" sz="2800" b="1" kern="1200" dirty="0">
                        <a:solidFill>
                          <a:srgbClr val="FFFFFF"/>
                        </a:solidFill>
                        <a:latin typeface="+mj-lt"/>
                        <a:ea typeface="+mn-ea"/>
                        <a:cs typeface="Poppins Bold"/>
                        <a:sym typeface="Poppins Bold"/>
                      </a:endParaRPr>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kern="1200" dirty="0" err="1">
                          <a:solidFill>
                            <a:srgbClr val="FFFFFF"/>
                          </a:solidFill>
                          <a:latin typeface="+mj-lt"/>
                          <a:ea typeface="+mn-ea"/>
                          <a:cs typeface="Poppins Bold"/>
                        </a:rPr>
                        <a:t>eqt.com</a:t>
                      </a:r>
                      <a:endParaRPr lang="en-US" sz="2800" b="1" kern="1200" dirty="0">
                        <a:solidFill>
                          <a:srgbClr val="FFFFFF"/>
                        </a:solidFill>
                        <a:latin typeface="+mj-lt"/>
                        <a:ea typeface="+mn-ea"/>
                        <a:cs typeface="Poppins Bold"/>
                      </a:endParaRPr>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kern="1200" dirty="0">
                          <a:solidFill>
                            <a:srgbClr val="FFFFFF"/>
                          </a:solidFill>
                          <a:latin typeface="+mj-lt"/>
                          <a:ea typeface="+mn-ea"/>
                          <a:cs typeface="Poppins Bold"/>
                        </a:rPr>
                        <a:t>Corporate events, Community engagement, Conferences</a:t>
                      </a:r>
                      <a:endParaRPr lang="en-US" sz="2800" b="1" kern="1200" dirty="0">
                        <a:solidFill>
                          <a:srgbClr val="FFFFFF"/>
                        </a:solidFill>
                        <a:latin typeface="+mj-lt"/>
                        <a:ea typeface="+mn-ea"/>
                        <a:cs typeface="Poppins Bold"/>
                        <a:sym typeface="Poppins Bold"/>
                      </a:endParaRPr>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kern="1200" dirty="0">
                          <a:solidFill>
                            <a:srgbClr val="FFFFFF"/>
                          </a:solidFill>
                          <a:latin typeface="+mj-lt"/>
                          <a:ea typeface="+mn-ea"/>
                          <a:cs typeface="Poppins Bold"/>
                        </a:rPr>
                        <a:t>+1 412-395-3000</a:t>
                      </a:r>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375605">
                <a:tc>
                  <a:txBody>
                    <a:bodyPr/>
                    <a:lstStyle/>
                    <a:p>
                      <a:pPr algn="ctr">
                        <a:lnSpc>
                          <a:spcPts val="2632"/>
                        </a:lnSpc>
                        <a:defRPr/>
                      </a:pPr>
                      <a:r>
                        <a:rPr lang="en-US" sz="2800" b="1" kern="1200" dirty="0">
                          <a:solidFill>
                            <a:srgbClr val="FFFFFF"/>
                          </a:solidFill>
                          <a:latin typeface="+mj-lt"/>
                          <a:ea typeface="+mn-ea"/>
                          <a:cs typeface="Poppins Bold"/>
                        </a:rPr>
                        <a:t>Federated Investors</a:t>
                      </a:r>
                      <a:endParaRPr lang="en-US" sz="2800" b="1" kern="1200" dirty="0">
                        <a:solidFill>
                          <a:srgbClr val="FFFFFF"/>
                        </a:solidFill>
                        <a:latin typeface="+mj-lt"/>
                        <a:ea typeface="+mn-ea"/>
                        <a:cs typeface="Poppins Bold"/>
                        <a:sym typeface="Poppins Bold"/>
                      </a:endParaRPr>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kern="1200" dirty="0" err="1">
                          <a:solidFill>
                            <a:srgbClr val="FFFFFF"/>
                          </a:solidFill>
                          <a:latin typeface="+mj-lt"/>
                          <a:ea typeface="+mn-ea"/>
                          <a:cs typeface="Poppins Bold"/>
                        </a:rPr>
                        <a:t>federatedinvestors.com</a:t>
                      </a:r>
                      <a:endParaRPr lang="en-US" sz="2800" b="1" kern="1200" dirty="0">
                        <a:solidFill>
                          <a:srgbClr val="FFFFFF"/>
                        </a:solidFill>
                        <a:latin typeface="+mj-lt"/>
                        <a:ea typeface="+mn-ea"/>
                        <a:cs typeface="Poppins Bold"/>
                      </a:endParaRPr>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kern="1200" dirty="0">
                          <a:solidFill>
                            <a:srgbClr val="FFFFFF"/>
                          </a:solidFill>
                          <a:latin typeface="+mj-lt"/>
                          <a:ea typeface="+mn-ea"/>
                          <a:cs typeface="Poppins Bold"/>
                        </a:rPr>
                        <a:t>Conferences, Business meetings, Employee events</a:t>
                      </a:r>
                      <a:endParaRPr lang="en-US" sz="2800" b="1" kern="1200" dirty="0">
                        <a:solidFill>
                          <a:srgbClr val="FFFFFF"/>
                        </a:solidFill>
                        <a:latin typeface="+mj-lt"/>
                        <a:ea typeface="+mn-ea"/>
                        <a:cs typeface="Poppins Bold"/>
                        <a:sym typeface="Poppins Bold"/>
                      </a:endParaRPr>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kern="1200" dirty="0">
                          <a:solidFill>
                            <a:srgbClr val="FFFFFF"/>
                          </a:solidFill>
                          <a:latin typeface="+mj-lt"/>
                          <a:ea typeface="+mn-ea"/>
                          <a:cs typeface="Poppins Bold"/>
                        </a:rPr>
                        <a:t>+1 412-288-1900</a:t>
                      </a:r>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1375605">
                <a:tc>
                  <a:txBody>
                    <a:bodyPr/>
                    <a:lstStyle/>
                    <a:p>
                      <a:pPr algn="ctr">
                        <a:lnSpc>
                          <a:spcPts val="2632"/>
                        </a:lnSpc>
                        <a:defRPr/>
                      </a:pPr>
                      <a:r>
                        <a:rPr lang="en-US" sz="2800" b="1" kern="1200" dirty="0">
                          <a:solidFill>
                            <a:srgbClr val="FFFFFF"/>
                          </a:solidFill>
                          <a:latin typeface="+mj-lt"/>
                          <a:ea typeface="+mn-ea"/>
                          <a:cs typeface="Poppins Bold"/>
                        </a:rPr>
                        <a:t>Mylan</a:t>
                      </a:r>
                      <a:endParaRPr lang="en-US" sz="2800" b="1" kern="1200" dirty="0">
                        <a:solidFill>
                          <a:srgbClr val="FFFFFF"/>
                        </a:solidFill>
                        <a:latin typeface="+mj-lt"/>
                        <a:ea typeface="+mn-ea"/>
                        <a:cs typeface="Poppins Bold"/>
                        <a:sym typeface="Poppins Bold"/>
                      </a:endParaRPr>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kern="1200" dirty="0" err="1">
                          <a:solidFill>
                            <a:srgbClr val="FFFFFF"/>
                          </a:solidFill>
                          <a:latin typeface="+mj-lt"/>
                          <a:ea typeface="+mn-ea"/>
                          <a:cs typeface="Poppins Bold"/>
                        </a:rPr>
                        <a:t>mylan.com</a:t>
                      </a:r>
                      <a:endParaRPr lang="en-US" sz="2800" b="1" kern="1200" dirty="0">
                        <a:solidFill>
                          <a:srgbClr val="FFFFFF"/>
                        </a:solidFill>
                        <a:latin typeface="+mj-lt"/>
                        <a:ea typeface="+mn-ea"/>
                        <a:cs typeface="Poppins Bold"/>
                      </a:endParaRPr>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r>
                        <a:rPr lang="en-US" sz="2800" b="1" kern="1200" dirty="0">
                          <a:solidFill>
                            <a:srgbClr val="FFFFFF"/>
                          </a:solidFill>
                          <a:latin typeface="+mj-lt"/>
                          <a:ea typeface="+mn-ea"/>
                          <a:cs typeface="Poppins Bold"/>
                        </a:rPr>
                        <a:t>Corporate events, Conferences, Special events</a:t>
                      </a:r>
                    </a:p>
                  </a:txBody>
                  <a:tcPr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kern="1200" dirty="0">
                          <a:solidFill>
                            <a:srgbClr val="FFFFFF"/>
                          </a:solidFill>
                          <a:latin typeface="+mj-lt"/>
                          <a:ea typeface="+mn-ea"/>
                          <a:cs typeface="Poppins Bold"/>
                        </a:rPr>
                        <a:t>+1 724-514-1800</a:t>
                      </a:r>
                    </a:p>
                  </a:txBody>
                  <a:tcPr marL="104775" marR="104775" marT="104775" marB="10477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1" name="TextBox 6">
            <a:extLst>
              <a:ext uri="{FF2B5EF4-FFF2-40B4-BE49-F238E27FC236}">
                <a16:creationId xmlns:a16="http://schemas.microsoft.com/office/drawing/2014/main" id="{72CAD3DE-2750-FD14-276D-162A887E030E}"/>
              </a:ext>
            </a:extLst>
          </p:cNvPr>
          <p:cNvSpPr txBox="1"/>
          <p:nvPr/>
        </p:nvSpPr>
        <p:spPr>
          <a:xfrm>
            <a:off x="409939" y="779703"/>
            <a:ext cx="16020277" cy="1835824"/>
          </a:xfrm>
          <a:prstGeom prst="rect">
            <a:avLst/>
          </a:prstGeom>
        </p:spPr>
        <p:txBody>
          <a:bodyPr wrap="square" lIns="0" tIns="0" rIns="0" bIns="0" rtlCol="0" anchor="t">
            <a:spAutoFit/>
          </a:bodyPr>
          <a:lstStyle/>
          <a:p>
            <a:pPr algn="l">
              <a:lnSpc>
                <a:spcPts val="4517"/>
              </a:lnSpc>
            </a:pPr>
            <a:r>
              <a:rPr lang="en-US" sz="7000" b="1" dirty="0">
                <a:latin typeface="Franklin Gothic Demi"/>
                <a:sym typeface="Poppins Ultra-Bold"/>
              </a:rPr>
              <a:t>Building Strategic Connections:</a:t>
            </a:r>
          </a:p>
          <a:p>
            <a:pPr algn="l">
              <a:lnSpc>
                <a:spcPts val="4517"/>
              </a:lnSpc>
            </a:pPr>
            <a:br>
              <a:rPr lang="en-US" sz="7000" b="1" dirty="0">
                <a:latin typeface="Franklin Gothic Demi"/>
                <a:sym typeface="Poppins Ultra-Bold"/>
              </a:rPr>
            </a:br>
            <a:r>
              <a:rPr lang="en-US" sz="7000" b="1" dirty="0">
                <a:latin typeface="Franklin Gothic Demi"/>
                <a:sym typeface="Poppins Ultra-Bold"/>
              </a:rPr>
              <a:t> Corporates in Pittsburgh</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07A35-6AE4-0567-41ED-EB44DB040FA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B9743CD-98D4-06AD-729A-D7C3E2F218BE}"/>
              </a:ext>
            </a:extLst>
          </p:cNvPr>
          <p:cNvSpPr/>
          <p:nvPr/>
        </p:nvSpPr>
        <p:spPr>
          <a:xfrm>
            <a:off x="0" y="-266700"/>
            <a:ext cx="18288000" cy="1082638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dirty="0"/>
          </a:p>
        </p:txBody>
      </p:sp>
      <p:sp>
        <p:nvSpPr>
          <p:cNvPr id="3" name="AutoShape 3">
            <a:extLst>
              <a:ext uri="{FF2B5EF4-FFF2-40B4-BE49-F238E27FC236}">
                <a16:creationId xmlns:a16="http://schemas.microsoft.com/office/drawing/2014/main" id="{EC036ACF-88A0-CE94-A03F-FDDB1760B66C}"/>
              </a:ext>
            </a:extLst>
          </p:cNvPr>
          <p:cNvSpPr/>
          <p:nvPr/>
        </p:nvSpPr>
        <p:spPr>
          <a:xfrm>
            <a:off x="304800" y="272680"/>
            <a:ext cx="15791870" cy="1951307"/>
          </a:xfrm>
          <a:prstGeom prst="rect">
            <a:avLst/>
          </a:prstGeom>
          <a:solidFill>
            <a:srgbClr val="C9E265"/>
          </a:solidFill>
        </p:spPr>
        <p:txBody>
          <a:bodyPr/>
          <a:lstStyle/>
          <a:p>
            <a:endParaRPr lang="en-US"/>
          </a:p>
        </p:txBody>
      </p:sp>
      <p:sp>
        <p:nvSpPr>
          <p:cNvPr id="4" name="AutoShape 4">
            <a:extLst>
              <a:ext uri="{FF2B5EF4-FFF2-40B4-BE49-F238E27FC236}">
                <a16:creationId xmlns:a16="http://schemas.microsoft.com/office/drawing/2014/main" id="{4164D809-EE61-7586-60BA-D4C41EE1D48B}"/>
              </a:ext>
            </a:extLst>
          </p:cNvPr>
          <p:cNvSpPr/>
          <p:nvPr/>
        </p:nvSpPr>
        <p:spPr>
          <a:xfrm>
            <a:off x="17671093" y="-266700"/>
            <a:ext cx="1600200" cy="11826827"/>
          </a:xfrm>
          <a:prstGeom prst="rect">
            <a:avLst/>
          </a:prstGeom>
          <a:solidFill>
            <a:srgbClr val="C9E265"/>
          </a:solidFill>
        </p:spPr>
        <p:txBody>
          <a:bodyPr/>
          <a:lstStyle/>
          <a:p>
            <a:endParaRPr lang="en-US"/>
          </a:p>
        </p:txBody>
      </p:sp>
      <p:sp>
        <p:nvSpPr>
          <p:cNvPr id="5" name="TextBox 5">
            <a:extLst>
              <a:ext uri="{FF2B5EF4-FFF2-40B4-BE49-F238E27FC236}">
                <a16:creationId xmlns:a16="http://schemas.microsoft.com/office/drawing/2014/main" id="{E9B12DCA-5B7B-608C-C088-347F7704C434}"/>
              </a:ext>
            </a:extLst>
          </p:cNvPr>
          <p:cNvSpPr txBox="1"/>
          <p:nvPr/>
        </p:nvSpPr>
        <p:spPr>
          <a:xfrm>
            <a:off x="490056" y="1092936"/>
            <a:ext cx="15598147" cy="639278"/>
          </a:xfrm>
          <a:prstGeom prst="rect">
            <a:avLst/>
          </a:prstGeom>
        </p:spPr>
        <p:txBody>
          <a:bodyPr wrap="square" lIns="0" tIns="0" rIns="0" bIns="0" rtlCol="0" anchor="t">
            <a:spAutoFit/>
          </a:bodyPr>
          <a:lstStyle/>
          <a:p>
            <a:pPr algn="l">
              <a:lnSpc>
                <a:spcPts val="4517"/>
              </a:lnSpc>
            </a:pPr>
            <a:r>
              <a:rPr lang="en-US" sz="7000" b="1" dirty="0">
                <a:latin typeface="Franklin Gothic Demi"/>
                <a:sym typeface="Poppins Ultra-Bold"/>
              </a:rPr>
              <a:t>Customer Segmentation for PA Market.</a:t>
            </a:r>
          </a:p>
        </p:txBody>
      </p:sp>
      <p:sp>
        <p:nvSpPr>
          <p:cNvPr id="6" name="AutoShape 2" descr="A visually appealing and colorful pie chart depicting customer segments in the Pittsburgh catering market. The chart includes segments labeled Corporate Events (35%), Weddings (25%), Social Events (20%), University Events (10%), and Holiday Parties (10%). The colors should be vibrant and modern, with soft gradients and an engaging design. The chart should have an elegant and professional feel, with a dynamic and modern background. The chart should be presented in a clean and attractive style with clear, legible labels.">
            <a:extLst>
              <a:ext uri="{FF2B5EF4-FFF2-40B4-BE49-F238E27FC236}">
                <a16:creationId xmlns:a16="http://schemas.microsoft.com/office/drawing/2014/main" id="{3821799A-64F6-2B09-E295-90BB900DDBB9}"/>
              </a:ext>
            </a:extLst>
          </p:cNvPr>
          <p:cNvSpPr>
            <a:spLocks noChangeAspect="1" noChangeArrowheads="1"/>
          </p:cNvSpPr>
          <p:nvPr/>
        </p:nvSpPr>
        <p:spPr bwMode="auto">
          <a:xfrm>
            <a:off x="8991600" y="4991100"/>
            <a:ext cx="4885038" cy="48850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8D2E6F73-17C1-7D2D-1B4B-BC2D42540C22}"/>
              </a:ext>
            </a:extLst>
          </p:cNvPr>
          <p:cNvPicPr>
            <a:picLocks noChangeAspect="1"/>
          </p:cNvPicPr>
          <p:nvPr/>
        </p:nvPicPr>
        <p:blipFill>
          <a:blip r:embed="rId3"/>
          <a:stretch>
            <a:fillRect/>
          </a:stretch>
        </p:blipFill>
        <p:spPr>
          <a:xfrm>
            <a:off x="498523" y="2979177"/>
            <a:ext cx="6502400" cy="6502400"/>
          </a:xfrm>
          <a:prstGeom prst="rect">
            <a:avLst/>
          </a:prstGeom>
        </p:spPr>
      </p:pic>
      <p:sp>
        <p:nvSpPr>
          <p:cNvPr id="10" name="TextBox 7">
            <a:extLst>
              <a:ext uri="{FF2B5EF4-FFF2-40B4-BE49-F238E27FC236}">
                <a16:creationId xmlns:a16="http://schemas.microsoft.com/office/drawing/2014/main" id="{ED35AF1B-3FBC-B20B-5CCC-B010FE3CABCD}"/>
              </a:ext>
            </a:extLst>
          </p:cNvPr>
          <p:cNvSpPr txBox="1"/>
          <p:nvPr/>
        </p:nvSpPr>
        <p:spPr>
          <a:xfrm>
            <a:off x="7772400" y="2689238"/>
            <a:ext cx="9524999" cy="7325082"/>
          </a:xfrm>
          <a:prstGeom prst="rect">
            <a:avLst/>
          </a:prstGeom>
        </p:spPr>
        <p:txBody>
          <a:bodyPr wrap="square" lIns="0" tIns="0" rIns="0" bIns="0" rtlCol="0" anchor="t">
            <a:spAutoFit/>
          </a:bodyPr>
          <a:lstStyle/>
          <a:p>
            <a:pPr marL="457200" indent="-457200" defTabSz="914400">
              <a:buFont typeface="Arial" panose="020B0604020202020204" pitchFamily="34" charset="0"/>
              <a:buChar char="•"/>
            </a:pPr>
            <a:r>
              <a:rPr lang="en-US" sz="2800" b="1" spc="237" dirty="0">
                <a:solidFill>
                  <a:srgbClr val="FFFFFF"/>
                </a:solidFill>
                <a:latin typeface="+mj-lt"/>
              </a:rPr>
              <a:t>Corporate Events dominate the market, with the highest share. This segment is crucial for consistent business and larger-scale catering operations. </a:t>
            </a:r>
            <a:br>
              <a:rPr lang="en-US" sz="2800" b="1" spc="237" dirty="0">
                <a:solidFill>
                  <a:srgbClr val="FFFFFF"/>
                </a:solidFill>
                <a:latin typeface="+mj-lt"/>
              </a:rPr>
            </a:br>
            <a:endParaRPr lang="en-US" sz="2800" b="1" spc="237" dirty="0">
              <a:solidFill>
                <a:srgbClr val="FFFFFF"/>
              </a:solidFill>
              <a:latin typeface="+mj-lt"/>
            </a:endParaRPr>
          </a:p>
          <a:p>
            <a:pPr marL="457200" indent="-457200" defTabSz="914400">
              <a:buFont typeface="Arial" panose="020B0604020202020204" pitchFamily="34" charset="0"/>
              <a:buChar char="•"/>
            </a:pPr>
            <a:r>
              <a:rPr lang="en-US" sz="2800" b="1" spc="237" dirty="0">
                <a:solidFill>
                  <a:srgbClr val="FFFFFF"/>
                </a:solidFill>
                <a:latin typeface="+mj-lt"/>
              </a:rPr>
              <a:t>Weddings are a highly lucrative segment, providing opportunities for premium pricing and specialized services.</a:t>
            </a:r>
            <a:br>
              <a:rPr lang="en-US" sz="2800" b="1" spc="237" dirty="0">
                <a:solidFill>
                  <a:srgbClr val="FFFFFF"/>
                </a:solidFill>
                <a:latin typeface="+mj-lt"/>
              </a:rPr>
            </a:br>
            <a:r>
              <a:rPr lang="en-US" sz="2800" b="1" spc="237" dirty="0">
                <a:solidFill>
                  <a:srgbClr val="FFFFFF"/>
                </a:solidFill>
                <a:latin typeface="+mj-lt"/>
              </a:rPr>
              <a:t> </a:t>
            </a:r>
          </a:p>
          <a:p>
            <a:pPr marL="457200" indent="-457200" defTabSz="914400">
              <a:buFont typeface="Arial" panose="020B0604020202020204" pitchFamily="34" charset="0"/>
              <a:buChar char="•"/>
            </a:pPr>
            <a:r>
              <a:rPr lang="en-US" sz="2800" b="1" spc="237" dirty="0">
                <a:solidFill>
                  <a:srgbClr val="FFFFFF"/>
                </a:solidFill>
                <a:latin typeface="+mj-lt"/>
              </a:rPr>
              <a:t>Social Events and Holiday Parties are important for seasonal business, but they require flexibility in menu offerings to attract a diverse clientele.</a:t>
            </a:r>
            <a:br>
              <a:rPr lang="en-US" sz="2800" b="1" spc="237" dirty="0">
                <a:solidFill>
                  <a:srgbClr val="FFFFFF"/>
                </a:solidFill>
                <a:latin typeface="+mj-lt"/>
              </a:rPr>
            </a:br>
            <a:endParaRPr lang="en-US" sz="2800" b="1" spc="237" dirty="0">
              <a:solidFill>
                <a:srgbClr val="FFFFFF"/>
              </a:solidFill>
              <a:latin typeface="+mj-lt"/>
            </a:endParaRPr>
          </a:p>
          <a:p>
            <a:pPr marL="457200" indent="-457200" defTabSz="914400">
              <a:buFont typeface="Arial" panose="020B0604020202020204" pitchFamily="34" charset="0"/>
              <a:buChar char="•"/>
            </a:pPr>
            <a:r>
              <a:rPr lang="en-US" sz="2800" b="1" spc="237" dirty="0">
                <a:solidFill>
                  <a:srgbClr val="FFFFFF"/>
                </a:solidFill>
                <a:latin typeface="+mj-lt"/>
              </a:rPr>
              <a:t>University Events provide opportunities for catering services at a more affordable price point but are important for gaining regular, repeat business.</a:t>
            </a:r>
          </a:p>
        </p:txBody>
      </p:sp>
    </p:spTree>
    <p:extLst>
      <p:ext uri="{BB962C8B-B14F-4D97-AF65-F5344CB8AC3E}">
        <p14:creationId xmlns:p14="http://schemas.microsoft.com/office/powerpoint/2010/main" val="81283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9E265"/>
        </a:solidFill>
        <a:effectLst/>
      </p:bgPr>
    </p:bg>
    <p:spTree>
      <p:nvGrpSpPr>
        <p:cNvPr id="1" name=""/>
        <p:cNvGrpSpPr/>
        <p:nvPr/>
      </p:nvGrpSpPr>
      <p:grpSpPr>
        <a:xfrm>
          <a:off x="0" y="0"/>
          <a:ext cx="0" cy="0"/>
          <a:chOff x="0" y="0"/>
          <a:chExt cx="0" cy="0"/>
        </a:xfrm>
      </p:grpSpPr>
      <p:sp>
        <p:nvSpPr>
          <p:cNvPr id="2" name="AutoShape 2"/>
          <p:cNvSpPr/>
          <p:nvPr/>
        </p:nvSpPr>
        <p:spPr>
          <a:xfrm>
            <a:off x="228600" y="2362200"/>
            <a:ext cx="15351369" cy="5562600"/>
          </a:xfrm>
          <a:prstGeom prst="rect">
            <a:avLst/>
          </a:prstGeom>
          <a:solidFill>
            <a:srgbClr val="000000"/>
          </a:solidFill>
        </p:spPr>
        <p:txBody>
          <a:bodyPr/>
          <a:lstStyle/>
          <a:p>
            <a:endParaRPr lang="en-US"/>
          </a:p>
        </p:txBody>
      </p:sp>
      <p:sp>
        <p:nvSpPr>
          <p:cNvPr id="3" name="AutoShape 3"/>
          <p:cNvSpPr/>
          <p:nvPr/>
        </p:nvSpPr>
        <p:spPr>
          <a:xfrm>
            <a:off x="13947531" y="2362200"/>
            <a:ext cx="375138" cy="5562600"/>
          </a:xfrm>
          <a:prstGeom prst="rect">
            <a:avLst/>
          </a:prstGeom>
          <a:solidFill>
            <a:srgbClr val="D9D9D9"/>
          </a:solidFill>
        </p:spPr>
        <p:txBody>
          <a:bodyPr/>
          <a:lstStyle/>
          <a:p>
            <a:endParaRPr lang="en-US"/>
          </a:p>
        </p:txBody>
      </p:sp>
      <p:sp>
        <p:nvSpPr>
          <p:cNvPr id="4" name="TextBox 4"/>
          <p:cNvSpPr txBox="1"/>
          <p:nvPr/>
        </p:nvSpPr>
        <p:spPr>
          <a:xfrm>
            <a:off x="1028700" y="3661861"/>
            <a:ext cx="7041662" cy="904607"/>
          </a:xfrm>
          <a:prstGeom prst="rect">
            <a:avLst/>
          </a:prstGeom>
        </p:spPr>
        <p:txBody>
          <a:bodyPr lIns="0" tIns="0" rIns="0" bIns="0" rtlCol="0" anchor="t">
            <a:spAutoFit/>
          </a:bodyPr>
          <a:lstStyle/>
          <a:p>
            <a:pPr algn="l">
              <a:lnSpc>
                <a:spcPts val="7037"/>
              </a:lnSpc>
            </a:pPr>
            <a:r>
              <a:rPr lang="en-US" sz="6832" b="1" spc="580" dirty="0">
                <a:solidFill>
                  <a:srgbClr val="FFFFFF"/>
                </a:solidFill>
                <a:latin typeface="+mj-lt"/>
                <a:ea typeface="Poppins Ultra-Bold"/>
                <a:cs typeface="Poppins Ultra-Bold"/>
                <a:sym typeface="Poppins Ultra-Bold"/>
              </a:rPr>
              <a:t>Thank You</a:t>
            </a:r>
          </a:p>
        </p:txBody>
      </p:sp>
      <p:sp>
        <p:nvSpPr>
          <p:cNvPr id="5" name="TextBox 5"/>
          <p:cNvSpPr txBox="1"/>
          <p:nvPr/>
        </p:nvSpPr>
        <p:spPr>
          <a:xfrm>
            <a:off x="1028700" y="4804840"/>
            <a:ext cx="8368927" cy="721864"/>
          </a:xfrm>
          <a:prstGeom prst="rect">
            <a:avLst/>
          </a:prstGeom>
        </p:spPr>
        <p:txBody>
          <a:bodyPr lIns="0" tIns="0" rIns="0" bIns="0" rtlCol="0" anchor="t">
            <a:spAutoFit/>
          </a:bodyPr>
          <a:lstStyle/>
          <a:p>
            <a:pPr algn="l">
              <a:lnSpc>
                <a:spcPts val="5574"/>
              </a:lnSpc>
            </a:pPr>
            <a:r>
              <a:rPr lang="en-US" sz="5412" b="1" spc="460" dirty="0">
                <a:solidFill>
                  <a:srgbClr val="FFFFFF"/>
                </a:solidFill>
                <a:latin typeface="+mj-lt"/>
                <a:ea typeface="Poppins Ultra-Bold"/>
                <a:cs typeface="Poppins Ultra-Bold"/>
                <a:sym typeface="Poppins Ultra-Bold"/>
              </a:rPr>
              <a:t>for your attention</a:t>
            </a:r>
          </a:p>
        </p:txBody>
      </p:sp>
      <p:sp>
        <p:nvSpPr>
          <p:cNvPr id="6" name="AutoShape 6"/>
          <p:cNvSpPr/>
          <p:nvPr/>
        </p:nvSpPr>
        <p:spPr>
          <a:xfrm>
            <a:off x="1028700" y="5809611"/>
            <a:ext cx="8925981" cy="0"/>
          </a:xfrm>
          <a:prstGeom prst="line">
            <a:avLst/>
          </a:prstGeom>
          <a:ln w="47625" cap="rnd">
            <a:solidFill>
              <a:srgbClr val="C9E265"/>
            </a:solidFill>
            <a:prstDash val="solid"/>
            <a:headEnd type="none" w="sm" len="sm"/>
            <a:tailEnd type="none" w="sm" len="sm"/>
          </a:ln>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rot="-5400000">
            <a:off x="11057066" y="-1373017"/>
            <a:ext cx="4114800" cy="8289668"/>
          </a:xfrm>
          <a:prstGeom prst="rect">
            <a:avLst/>
          </a:prstGeom>
          <a:solidFill>
            <a:srgbClr val="C9E265">
              <a:alpha val="77647"/>
            </a:srgbClr>
          </a:solidFill>
        </p:spPr>
        <p:txBody>
          <a:bodyPr/>
          <a:lstStyle/>
          <a:p>
            <a:endParaRPr lang="en-US"/>
          </a:p>
        </p:txBody>
      </p:sp>
      <p:sp>
        <p:nvSpPr>
          <p:cNvPr id="3" name="Freeform 3"/>
          <p:cNvSpPr/>
          <p:nvPr/>
        </p:nvSpPr>
        <p:spPr>
          <a:xfrm>
            <a:off x="10599808" y="5143500"/>
            <a:ext cx="5029317" cy="5029317"/>
          </a:xfrm>
          <a:custGeom>
            <a:avLst/>
            <a:gdLst/>
            <a:ahLst/>
            <a:cxnLst/>
            <a:rect l="l" t="t" r="r" b="b"/>
            <a:pathLst>
              <a:path w="5029317" h="5029317">
                <a:moveTo>
                  <a:pt x="0" y="0"/>
                </a:moveTo>
                <a:lnTo>
                  <a:pt x="5029316" y="0"/>
                </a:lnTo>
                <a:lnTo>
                  <a:pt x="5029316" y="5029317"/>
                </a:lnTo>
                <a:lnTo>
                  <a:pt x="0" y="5029317"/>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9125355" y="2277067"/>
            <a:ext cx="7978221" cy="929742"/>
          </a:xfrm>
          <a:prstGeom prst="rect">
            <a:avLst/>
          </a:prstGeom>
        </p:spPr>
        <p:txBody>
          <a:bodyPr lIns="0" tIns="0" rIns="0" bIns="0" rtlCol="0" anchor="t">
            <a:spAutoFit/>
          </a:bodyPr>
          <a:lstStyle/>
          <a:p>
            <a:pPr marL="0" lvl="0" indent="0" algn="just">
              <a:lnSpc>
                <a:spcPts val="7218"/>
              </a:lnSpc>
              <a:spcBef>
                <a:spcPct val="0"/>
              </a:spcBef>
            </a:pPr>
            <a:r>
              <a:rPr lang="en-US" sz="7007" b="1" spc="595" dirty="0">
                <a:solidFill>
                  <a:srgbClr val="000000"/>
                </a:solidFill>
                <a:latin typeface="+mj-lt"/>
                <a:ea typeface="Poppins Ultra-Bold"/>
                <a:cs typeface="Poppins Ultra-Bold"/>
                <a:sym typeface="Poppins Ultra-Bold"/>
              </a:rPr>
              <a:t>INTRODUCTION</a:t>
            </a:r>
          </a:p>
        </p:txBody>
      </p:sp>
      <p:sp>
        <p:nvSpPr>
          <p:cNvPr id="5" name="TextBox 5"/>
          <p:cNvSpPr txBox="1"/>
          <p:nvPr/>
        </p:nvSpPr>
        <p:spPr>
          <a:xfrm>
            <a:off x="1179522" y="5302584"/>
            <a:ext cx="2263296" cy="413630"/>
          </a:xfrm>
          <a:prstGeom prst="rect">
            <a:avLst/>
          </a:prstGeom>
        </p:spPr>
        <p:txBody>
          <a:bodyPr lIns="0" tIns="0" rIns="0" bIns="0" rtlCol="0" anchor="t">
            <a:spAutoFit/>
          </a:bodyPr>
          <a:lstStyle/>
          <a:p>
            <a:pPr algn="just">
              <a:lnSpc>
                <a:spcPts val="2919"/>
              </a:lnSpc>
            </a:pPr>
            <a:r>
              <a:rPr lang="en-US" sz="2834" b="1" spc="240">
                <a:solidFill>
                  <a:srgbClr val="000000"/>
                </a:solidFill>
                <a:latin typeface="Poppins Semi-Bold"/>
                <a:ea typeface="Poppins Semi-Bold"/>
                <a:cs typeface="Poppins Semi-Bold"/>
                <a:sym typeface="Poppins Semi-Bold"/>
              </a:rPr>
              <a:t>PRODUCT</a:t>
            </a:r>
          </a:p>
        </p:txBody>
      </p:sp>
      <p:sp>
        <p:nvSpPr>
          <p:cNvPr id="6" name="TextBox 6"/>
          <p:cNvSpPr txBox="1"/>
          <p:nvPr/>
        </p:nvSpPr>
        <p:spPr>
          <a:xfrm>
            <a:off x="1325891" y="8190220"/>
            <a:ext cx="1970559" cy="425314"/>
          </a:xfrm>
          <a:prstGeom prst="rect">
            <a:avLst/>
          </a:prstGeom>
        </p:spPr>
        <p:txBody>
          <a:bodyPr lIns="0" tIns="0" rIns="0" bIns="0" rtlCol="0" anchor="t">
            <a:spAutoFit/>
          </a:bodyPr>
          <a:lstStyle/>
          <a:p>
            <a:pPr algn="just">
              <a:lnSpc>
                <a:spcPts val="3022"/>
              </a:lnSpc>
            </a:pPr>
            <a:r>
              <a:rPr lang="en-US" sz="2934" b="1" spc="249">
                <a:solidFill>
                  <a:srgbClr val="000000"/>
                </a:solidFill>
                <a:latin typeface="Poppins Semi-Bold"/>
                <a:ea typeface="Poppins Semi-Bold"/>
                <a:cs typeface="Poppins Semi-Bold"/>
                <a:sym typeface="Poppins Semi-Bold"/>
              </a:rPr>
              <a:t>REACH</a:t>
            </a:r>
          </a:p>
        </p:txBody>
      </p:sp>
      <p:sp>
        <p:nvSpPr>
          <p:cNvPr id="7" name="TextBox 7"/>
          <p:cNvSpPr txBox="1"/>
          <p:nvPr/>
        </p:nvSpPr>
        <p:spPr>
          <a:xfrm>
            <a:off x="381000" y="876300"/>
            <a:ext cx="8084255" cy="8183266"/>
          </a:xfrm>
          <a:prstGeom prst="rect">
            <a:avLst/>
          </a:prstGeom>
        </p:spPr>
        <p:txBody>
          <a:bodyPr lIns="0" tIns="0" rIns="0" bIns="0" rtlCol="0" anchor="t">
            <a:spAutoFit/>
          </a:bodyPr>
          <a:lstStyle/>
          <a:p>
            <a:pPr marL="603057" lvl="1" indent="-301529" algn="just">
              <a:lnSpc>
                <a:spcPts val="2877"/>
              </a:lnSpc>
              <a:buFont typeface="Arial"/>
              <a:buChar char="•"/>
            </a:pPr>
            <a:r>
              <a:rPr lang="en-US" sz="2800" b="1" spc="237" dirty="0">
                <a:solidFill>
                  <a:srgbClr val="FFFFFF"/>
                </a:solidFill>
                <a:latin typeface="+mj-lt"/>
                <a:cs typeface="Poppins Bold"/>
                <a:sym typeface="Poppins Semi-Bold"/>
              </a:rPr>
              <a:t>The Pittsburgh catering industry is valued at $500 million, with a projected annual growth rate (CAGR) of 4.5% over the next five years.</a:t>
            </a:r>
          </a:p>
          <a:p>
            <a:pPr algn="just">
              <a:lnSpc>
                <a:spcPts val="2877"/>
              </a:lnSpc>
            </a:pPr>
            <a:endParaRPr lang="en-US" sz="2800" b="1" spc="237" dirty="0">
              <a:solidFill>
                <a:srgbClr val="FFFFFF"/>
              </a:solidFill>
              <a:latin typeface="+mj-lt"/>
              <a:cs typeface="Poppins Bold"/>
              <a:sym typeface="Poppins Semi-Bold"/>
            </a:endParaRPr>
          </a:p>
          <a:p>
            <a:pPr marL="603057" lvl="1" indent="-301529" algn="just">
              <a:lnSpc>
                <a:spcPts val="2877"/>
              </a:lnSpc>
              <a:buFont typeface="Arial"/>
              <a:buChar char="•"/>
            </a:pPr>
            <a:r>
              <a:rPr lang="en-US" sz="2800" b="1" spc="237" dirty="0">
                <a:solidFill>
                  <a:srgbClr val="FFFFFF"/>
                </a:solidFill>
                <a:latin typeface="+mj-lt"/>
                <a:cs typeface="Poppins Bold"/>
                <a:sym typeface="Poppins Semi-Bold"/>
              </a:rPr>
              <a:t>Weddings and corporate events drive 65% of the market demand.</a:t>
            </a:r>
          </a:p>
          <a:p>
            <a:pPr algn="just">
              <a:lnSpc>
                <a:spcPts val="2877"/>
              </a:lnSpc>
            </a:pPr>
            <a:endParaRPr lang="en-US" sz="2800" b="1" spc="237" dirty="0">
              <a:solidFill>
                <a:srgbClr val="FFFFFF"/>
              </a:solidFill>
              <a:latin typeface="+mj-lt"/>
              <a:cs typeface="Poppins Bold"/>
              <a:sym typeface="Poppins Semi-Bold"/>
            </a:endParaRPr>
          </a:p>
          <a:p>
            <a:pPr marL="603057" lvl="1" indent="-301529" algn="just">
              <a:lnSpc>
                <a:spcPts val="2877"/>
              </a:lnSpc>
              <a:buFont typeface="Arial"/>
              <a:buChar char="•"/>
            </a:pPr>
            <a:r>
              <a:rPr lang="en-US" sz="2800" b="1" spc="237" dirty="0">
                <a:solidFill>
                  <a:srgbClr val="FFFFFF"/>
                </a:solidFill>
                <a:latin typeface="+mj-lt"/>
                <a:cs typeface="Poppins Bold"/>
                <a:sym typeface="Poppins Semi-Bold"/>
              </a:rPr>
              <a:t>Evolving consumer preferences emphasize customization, premium menu options, and sustainable practices.</a:t>
            </a:r>
          </a:p>
          <a:p>
            <a:pPr algn="just">
              <a:lnSpc>
                <a:spcPts val="2877"/>
              </a:lnSpc>
            </a:pPr>
            <a:endParaRPr lang="en-US" sz="2800" b="1" spc="237" dirty="0">
              <a:solidFill>
                <a:srgbClr val="FFFFFF"/>
              </a:solidFill>
              <a:latin typeface="+mj-lt"/>
              <a:cs typeface="Poppins Bold"/>
              <a:sym typeface="Poppins Semi-Bold"/>
            </a:endParaRPr>
          </a:p>
          <a:p>
            <a:pPr marL="603057" lvl="1" indent="-301529" algn="just">
              <a:lnSpc>
                <a:spcPts val="2877"/>
              </a:lnSpc>
              <a:buFont typeface="Arial"/>
              <a:buChar char="•"/>
            </a:pPr>
            <a:r>
              <a:rPr lang="en-US" sz="2800" b="1" spc="237" dirty="0">
                <a:solidFill>
                  <a:srgbClr val="FFFFFF"/>
                </a:solidFill>
                <a:latin typeface="+mj-lt"/>
                <a:cs typeface="Poppins Bold"/>
                <a:sym typeface="Poppins Semi-Bold"/>
              </a:rPr>
              <a:t>While established competitors exist, a clear gap exists for a high-end, European-inspired catering service that offers culinary excellence and exceptional customer service.</a:t>
            </a:r>
          </a:p>
          <a:p>
            <a:pPr algn="just">
              <a:lnSpc>
                <a:spcPts val="2877"/>
              </a:lnSpc>
            </a:pPr>
            <a:endParaRPr lang="en-US" sz="2800" b="1" spc="237" dirty="0">
              <a:solidFill>
                <a:srgbClr val="FFFFFF"/>
              </a:solidFill>
              <a:latin typeface="+mj-lt"/>
              <a:cs typeface="Poppins Bold"/>
              <a:sym typeface="Poppins Semi-Bold"/>
            </a:endParaRPr>
          </a:p>
          <a:p>
            <a:pPr marL="603057" lvl="1" indent="-301529" algn="just">
              <a:lnSpc>
                <a:spcPts val="2877"/>
              </a:lnSpc>
              <a:buFont typeface="Arial"/>
              <a:buChar char="•"/>
            </a:pPr>
            <a:r>
              <a:rPr lang="en-US" sz="2800" b="1" spc="237" dirty="0">
                <a:solidFill>
                  <a:srgbClr val="FFFFFF"/>
                </a:solidFill>
                <a:latin typeface="+mj-lt"/>
                <a:cs typeface="Poppins Bold"/>
                <a:sym typeface="Poppins Semi-Bold"/>
              </a:rPr>
              <a:t>This market niche presents a strong opportunity for The PA Market to stand out and meet the growing demand for premium catering.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AutoShape 3"/>
          <p:cNvSpPr/>
          <p:nvPr/>
        </p:nvSpPr>
        <p:spPr>
          <a:xfrm>
            <a:off x="1108563" y="1514475"/>
            <a:ext cx="12564155" cy="1784716"/>
          </a:xfrm>
          <a:prstGeom prst="rect">
            <a:avLst/>
          </a:prstGeom>
          <a:solidFill>
            <a:srgbClr val="C9E265"/>
          </a:solidFill>
        </p:spPr>
        <p:txBody>
          <a:bodyPr/>
          <a:lstStyle/>
          <a:p>
            <a:endParaRPr lang="en-US"/>
          </a:p>
        </p:txBody>
      </p:sp>
      <p:sp>
        <p:nvSpPr>
          <p:cNvPr id="4" name="AutoShape 4"/>
          <p:cNvSpPr/>
          <p:nvPr/>
        </p:nvSpPr>
        <p:spPr>
          <a:xfrm>
            <a:off x="1108563" y="3712622"/>
            <a:ext cx="12564155" cy="301154"/>
          </a:xfrm>
          <a:prstGeom prst="rect">
            <a:avLst/>
          </a:prstGeom>
          <a:solidFill>
            <a:srgbClr val="FFFFFF"/>
          </a:solidFill>
        </p:spPr>
        <p:txBody>
          <a:bodyPr/>
          <a:lstStyle/>
          <a:p>
            <a:endParaRPr lang="en-US"/>
          </a:p>
        </p:txBody>
      </p:sp>
      <p:sp>
        <p:nvSpPr>
          <p:cNvPr id="5" name="AutoShape 5"/>
          <p:cNvSpPr/>
          <p:nvPr/>
        </p:nvSpPr>
        <p:spPr>
          <a:xfrm>
            <a:off x="17694275" y="-769914"/>
            <a:ext cx="1600200" cy="11826827"/>
          </a:xfrm>
          <a:prstGeom prst="rect">
            <a:avLst/>
          </a:prstGeom>
          <a:solidFill>
            <a:srgbClr val="C9E265"/>
          </a:solidFill>
        </p:spPr>
        <p:txBody>
          <a:bodyPr/>
          <a:lstStyle/>
          <a:p>
            <a:endParaRPr lang="en-US"/>
          </a:p>
        </p:txBody>
      </p:sp>
      <p:sp>
        <p:nvSpPr>
          <p:cNvPr id="6" name="TextBox 6"/>
          <p:cNvSpPr txBox="1"/>
          <p:nvPr/>
        </p:nvSpPr>
        <p:spPr>
          <a:xfrm>
            <a:off x="1745529" y="1912083"/>
            <a:ext cx="7978221" cy="929742"/>
          </a:xfrm>
          <a:prstGeom prst="rect">
            <a:avLst/>
          </a:prstGeom>
        </p:spPr>
        <p:txBody>
          <a:bodyPr lIns="0" tIns="0" rIns="0" bIns="0" rtlCol="0" anchor="t">
            <a:spAutoFit/>
          </a:bodyPr>
          <a:lstStyle/>
          <a:p>
            <a:pPr marL="0" lvl="0" indent="0" algn="ctr">
              <a:lnSpc>
                <a:spcPts val="7218"/>
              </a:lnSpc>
              <a:spcBef>
                <a:spcPct val="0"/>
              </a:spcBef>
            </a:pPr>
            <a:r>
              <a:rPr lang="en-US" sz="7007" b="1" spc="595" dirty="0">
                <a:solidFill>
                  <a:srgbClr val="000000"/>
                </a:solidFill>
                <a:latin typeface="+mj-lt"/>
                <a:ea typeface="Poppins Ultra-Bold"/>
                <a:cs typeface="Poppins Ultra-Bold"/>
                <a:sym typeface="Poppins Ultra-Bold"/>
              </a:rPr>
              <a:t>PROJECT GOAL</a:t>
            </a:r>
          </a:p>
        </p:txBody>
      </p:sp>
      <p:sp>
        <p:nvSpPr>
          <p:cNvPr id="7" name="TextBox 7"/>
          <p:cNvSpPr txBox="1"/>
          <p:nvPr/>
        </p:nvSpPr>
        <p:spPr>
          <a:xfrm>
            <a:off x="1108563" y="4954310"/>
            <a:ext cx="15747476" cy="1860959"/>
          </a:xfrm>
          <a:prstGeom prst="rect">
            <a:avLst/>
          </a:prstGeom>
        </p:spPr>
        <p:txBody>
          <a:bodyPr lIns="0" tIns="0" rIns="0" bIns="0" rtlCol="0" anchor="t">
            <a:spAutoFit/>
          </a:bodyPr>
          <a:lstStyle/>
          <a:p>
            <a:pPr algn="just">
              <a:lnSpc>
                <a:spcPts val="2873"/>
              </a:lnSpc>
              <a:spcBef>
                <a:spcPct val="0"/>
              </a:spcBef>
            </a:pPr>
            <a:r>
              <a:rPr lang="en-US" sz="2800" b="1" spc="237" dirty="0">
                <a:solidFill>
                  <a:srgbClr val="FFFFFF"/>
                </a:solidFill>
                <a:latin typeface="+mj-lt"/>
                <a:cs typeface="Poppins Bold"/>
                <a:sym typeface="Poppins"/>
              </a:rPr>
              <a:t>To create a high-end, European-inspired catering service that meets the demand for culinary excellence and exceptional customer service in Pittsburgh’s catering market, focusing on customization, premium menus, and sustainable practices. This project aims to position The PA Market as a competitive leader in corporate, wedding, and social event catering by identifying market opportunities and suggesting innovative strategies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9478273" y="673151"/>
            <a:ext cx="8228486" cy="5254577"/>
          </a:xfrm>
          <a:prstGeom prst="rect">
            <a:avLst/>
          </a:prstGeom>
          <a:solidFill>
            <a:srgbClr val="C9E265"/>
          </a:solidFill>
        </p:spPr>
        <p:txBody>
          <a:bodyPr/>
          <a:lstStyle/>
          <a:p>
            <a:endParaRPr lang="en-US"/>
          </a:p>
        </p:txBody>
      </p:sp>
      <p:sp>
        <p:nvSpPr>
          <p:cNvPr id="3" name="AutoShape 3"/>
          <p:cNvSpPr/>
          <p:nvPr/>
        </p:nvSpPr>
        <p:spPr>
          <a:xfrm>
            <a:off x="9478273" y="6213965"/>
            <a:ext cx="8228486" cy="217601"/>
          </a:xfrm>
          <a:prstGeom prst="rect">
            <a:avLst/>
          </a:prstGeom>
          <a:solidFill>
            <a:srgbClr val="FFFFFF"/>
          </a:solidFill>
        </p:spPr>
        <p:txBody>
          <a:bodyPr/>
          <a:lstStyle/>
          <a:p>
            <a:endParaRPr lang="en-US"/>
          </a:p>
        </p:txBody>
      </p:sp>
      <p:sp>
        <p:nvSpPr>
          <p:cNvPr id="4" name="Freeform 4"/>
          <p:cNvSpPr/>
          <p:nvPr/>
        </p:nvSpPr>
        <p:spPr>
          <a:xfrm>
            <a:off x="262822" y="514208"/>
            <a:ext cx="6244811" cy="4251558"/>
          </a:xfrm>
          <a:custGeom>
            <a:avLst/>
            <a:gdLst/>
            <a:ahLst/>
            <a:cxnLst/>
            <a:rect l="l" t="t" r="r" b="b"/>
            <a:pathLst>
              <a:path w="6244811" h="4251558">
                <a:moveTo>
                  <a:pt x="0" y="0"/>
                </a:moveTo>
                <a:lnTo>
                  <a:pt x="6244811" y="0"/>
                </a:lnTo>
                <a:lnTo>
                  <a:pt x="6244811" y="4251558"/>
                </a:lnTo>
                <a:lnTo>
                  <a:pt x="0" y="4251558"/>
                </a:lnTo>
                <a:lnTo>
                  <a:pt x="0" y="0"/>
                </a:lnTo>
                <a:close/>
              </a:path>
            </a:pathLst>
          </a:custGeom>
          <a:blipFill>
            <a:blip r:embed="rId2"/>
            <a:stretch>
              <a:fillRect l="-9078" t="-19263" b="-30594"/>
            </a:stretch>
          </a:blipFill>
        </p:spPr>
        <p:txBody>
          <a:bodyPr/>
          <a:lstStyle/>
          <a:p>
            <a:endParaRPr lang="en-US"/>
          </a:p>
        </p:txBody>
      </p:sp>
      <p:sp>
        <p:nvSpPr>
          <p:cNvPr id="5" name="Freeform 5"/>
          <p:cNvSpPr/>
          <p:nvPr/>
        </p:nvSpPr>
        <p:spPr>
          <a:xfrm>
            <a:off x="262822" y="5317629"/>
            <a:ext cx="6244811" cy="2227873"/>
          </a:xfrm>
          <a:custGeom>
            <a:avLst/>
            <a:gdLst/>
            <a:ahLst/>
            <a:cxnLst/>
            <a:rect l="l" t="t" r="r" b="b"/>
            <a:pathLst>
              <a:path w="6244811" h="2227873">
                <a:moveTo>
                  <a:pt x="0" y="0"/>
                </a:moveTo>
                <a:lnTo>
                  <a:pt x="6244811" y="0"/>
                </a:lnTo>
                <a:lnTo>
                  <a:pt x="6244811" y="2227873"/>
                </a:lnTo>
                <a:lnTo>
                  <a:pt x="0" y="2227873"/>
                </a:lnTo>
                <a:lnTo>
                  <a:pt x="0" y="0"/>
                </a:lnTo>
                <a:close/>
              </a:path>
            </a:pathLst>
          </a:custGeom>
          <a:blipFill>
            <a:blip r:embed="rId3"/>
            <a:stretch>
              <a:fillRect t="-861" b="-861"/>
            </a:stretch>
          </a:blipFill>
        </p:spPr>
        <p:txBody>
          <a:bodyPr/>
          <a:lstStyle/>
          <a:p>
            <a:endParaRPr lang="en-US"/>
          </a:p>
        </p:txBody>
      </p:sp>
      <p:sp>
        <p:nvSpPr>
          <p:cNvPr id="6" name="Freeform 6"/>
          <p:cNvSpPr/>
          <p:nvPr/>
        </p:nvSpPr>
        <p:spPr>
          <a:xfrm>
            <a:off x="7109383" y="6736366"/>
            <a:ext cx="3488343" cy="3425871"/>
          </a:xfrm>
          <a:custGeom>
            <a:avLst/>
            <a:gdLst/>
            <a:ahLst/>
            <a:cxnLst/>
            <a:rect l="l" t="t" r="r" b="b"/>
            <a:pathLst>
              <a:path w="3488343" h="3425871">
                <a:moveTo>
                  <a:pt x="0" y="0"/>
                </a:moveTo>
                <a:lnTo>
                  <a:pt x="3488343" y="0"/>
                </a:lnTo>
                <a:lnTo>
                  <a:pt x="3488343" y="3425871"/>
                </a:lnTo>
                <a:lnTo>
                  <a:pt x="0" y="3425871"/>
                </a:lnTo>
                <a:lnTo>
                  <a:pt x="0" y="0"/>
                </a:lnTo>
                <a:close/>
              </a:path>
            </a:pathLst>
          </a:custGeom>
          <a:blipFill>
            <a:blip r:embed="rId4"/>
            <a:stretch>
              <a:fillRect t="-911" b="-911"/>
            </a:stretch>
          </a:blipFill>
        </p:spPr>
        <p:txBody>
          <a:bodyPr/>
          <a:lstStyle/>
          <a:p>
            <a:endParaRPr lang="en-US"/>
          </a:p>
        </p:txBody>
      </p:sp>
      <p:sp>
        <p:nvSpPr>
          <p:cNvPr id="7" name="TextBox 7"/>
          <p:cNvSpPr txBox="1"/>
          <p:nvPr/>
        </p:nvSpPr>
        <p:spPr>
          <a:xfrm>
            <a:off x="9613004" y="1076325"/>
            <a:ext cx="7646296" cy="979371"/>
          </a:xfrm>
          <a:prstGeom prst="rect">
            <a:avLst/>
          </a:prstGeom>
        </p:spPr>
        <p:txBody>
          <a:bodyPr lIns="0" tIns="0" rIns="0" bIns="0" rtlCol="0" anchor="t">
            <a:spAutoFit/>
          </a:bodyPr>
          <a:lstStyle/>
          <a:p>
            <a:pPr algn="ctr">
              <a:lnSpc>
                <a:spcPts val="7558"/>
              </a:lnSpc>
            </a:pPr>
            <a:r>
              <a:rPr lang="en-US" sz="7338" b="1" spc="623" dirty="0">
                <a:solidFill>
                  <a:srgbClr val="000000"/>
                </a:solidFill>
                <a:latin typeface="+mj-lt"/>
                <a:ea typeface="Poppins Ultra-Bold"/>
                <a:cs typeface="Poppins Ultra-Bold"/>
                <a:sym typeface="Poppins Ultra-Bold"/>
              </a:rPr>
              <a:t>Competitors</a:t>
            </a:r>
          </a:p>
        </p:txBody>
      </p:sp>
      <p:sp>
        <p:nvSpPr>
          <p:cNvPr id="8" name="TextBox 8"/>
          <p:cNvSpPr txBox="1"/>
          <p:nvPr/>
        </p:nvSpPr>
        <p:spPr>
          <a:xfrm>
            <a:off x="9613004" y="2659037"/>
            <a:ext cx="8093754" cy="1801006"/>
          </a:xfrm>
          <a:prstGeom prst="rect">
            <a:avLst/>
          </a:prstGeom>
        </p:spPr>
        <p:txBody>
          <a:bodyPr lIns="0" tIns="0" rIns="0" bIns="0" rtlCol="0" anchor="t">
            <a:spAutoFit/>
          </a:bodyPr>
          <a:lstStyle/>
          <a:p>
            <a:pPr marL="581468" lvl="1" indent="-290734" algn="l">
              <a:lnSpc>
                <a:spcPts val="2774"/>
              </a:lnSpc>
              <a:buFont typeface="Arial"/>
              <a:buChar char="•"/>
            </a:pPr>
            <a:r>
              <a:rPr lang="en-US" sz="2800" b="1" spc="228" dirty="0">
                <a:solidFill>
                  <a:srgbClr val="000000"/>
                </a:solidFill>
                <a:latin typeface="+mj-lt"/>
                <a:ea typeface="Poppins Semi-Bold"/>
                <a:cs typeface="Poppins Semi-Bold"/>
                <a:sym typeface="Poppins Semi-Bold"/>
              </a:rPr>
              <a:t>Bistro to Go.</a:t>
            </a:r>
          </a:p>
          <a:p>
            <a:pPr algn="l">
              <a:lnSpc>
                <a:spcPts val="2774"/>
              </a:lnSpc>
            </a:pPr>
            <a:r>
              <a:rPr lang="en-US" sz="2800" b="1" spc="228" dirty="0">
                <a:solidFill>
                  <a:srgbClr val="000000"/>
                </a:solidFill>
                <a:latin typeface="+mj-lt"/>
                <a:ea typeface="Poppins Semi-Bold"/>
                <a:cs typeface="Poppins Semi-Bold"/>
                <a:sym typeface="Poppins Semi-Bold"/>
              </a:rPr>
              <a:t> </a:t>
            </a:r>
          </a:p>
          <a:p>
            <a:pPr marL="581468" lvl="1" indent="-290734" algn="l">
              <a:lnSpc>
                <a:spcPts val="2774"/>
              </a:lnSpc>
              <a:buFont typeface="Arial"/>
              <a:buChar char="•"/>
            </a:pPr>
            <a:r>
              <a:rPr lang="en-US" sz="2800" b="1" spc="228" dirty="0" err="1">
                <a:solidFill>
                  <a:srgbClr val="000000"/>
                </a:solidFill>
                <a:latin typeface="+mj-lt"/>
                <a:ea typeface="Poppins Semi-Bold"/>
                <a:cs typeface="Poppins Semi-Bold"/>
                <a:sym typeface="Poppins Semi-Bold"/>
              </a:rPr>
              <a:t>DiAnoia's</a:t>
            </a:r>
            <a:r>
              <a:rPr lang="en-US" sz="2800" b="1" spc="228" dirty="0">
                <a:solidFill>
                  <a:srgbClr val="000000"/>
                </a:solidFill>
                <a:latin typeface="+mj-lt"/>
                <a:ea typeface="Poppins Semi-Bold"/>
                <a:cs typeface="Poppins Semi-Bold"/>
                <a:sym typeface="Poppins Semi-Bold"/>
              </a:rPr>
              <a:t> Eatery. </a:t>
            </a:r>
          </a:p>
          <a:p>
            <a:pPr algn="l">
              <a:lnSpc>
                <a:spcPts val="2774"/>
              </a:lnSpc>
            </a:pPr>
            <a:endParaRPr lang="en-US" sz="2800" b="1" spc="228" dirty="0">
              <a:solidFill>
                <a:srgbClr val="000000"/>
              </a:solidFill>
              <a:latin typeface="+mj-lt"/>
              <a:ea typeface="Poppins Semi-Bold"/>
              <a:cs typeface="Poppins Semi-Bold"/>
              <a:sym typeface="Poppins Semi-Bold"/>
            </a:endParaRPr>
          </a:p>
          <a:p>
            <a:pPr marL="581468" lvl="1" indent="-290734" algn="l">
              <a:lnSpc>
                <a:spcPts val="2774"/>
              </a:lnSpc>
              <a:buFont typeface="Arial"/>
              <a:buChar char="•"/>
            </a:pPr>
            <a:r>
              <a:rPr lang="en-US" sz="2800" b="1" spc="228" dirty="0">
                <a:solidFill>
                  <a:srgbClr val="000000"/>
                </a:solidFill>
                <a:latin typeface="+mj-lt"/>
                <a:ea typeface="Poppins Semi-Bold"/>
                <a:cs typeface="Poppins Semi-Bold"/>
                <a:sym typeface="Poppins Semi-Bold"/>
              </a:rPr>
              <a:t>Common Plea Catering</a:t>
            </a:r>
            <a:r>
              <a:rPr lang="en-US" sz="2693" b="1" spc="228" dirty="0">
                <a:solidFill>
                  <a:srgbClr val="000000"/>
                </a:solidFill>
                <a:latin typeface="Poppins Semi-Bold"/>
                <a:ea typeface="Poppins Semi-Bold"/>
                <a:cs typeface="Poppins Semi-Bold"/>
                <a:sym typeface="Poppins Semi-Bold"/>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3585711170"/>
              </p:ext>
            </p:extLst>
          </p:nvPr>
        </p:nvGraphicFramePr>
        <p:xfrm>
          <a:off x="2286000" y="463636"/>
          <a:ext cx="12431408" cy="8794664"/>
        </p:xfrm>
        <a:graphic>
          <a:graphicData uri="http://schemas.openxmlformats.org/drawingml/2006/table">
            <a:tbl>
              <a:tblPr/>
              <a:tblGrid>
                <a:gridCol w="3107852">
                  <a:extLst>
                    <a:ext uri="{9D8B030D-6E8A-4147-A177-3AD203B41FA5}">
                      <a16:colId xmlns:a16="http://schemas.microsoft.com/office/drawing/2014/main" val="20000"/>
                    </a:ext>
                  </a:extLst>
                </a:gridCol>
                <a:gridCol w="3107852">
                  <a:extLst>
                    <a:ext uri="{9D8B030D-6E8A-4147-A177-3AD203B41FA5}">
                      <a16:colId xmlns:a16="http://schemas.microsoft.com/office/drawing/2014/main" val="20001"/>
                    </a:ext>
                  </a:extLst>
                </a:gridCol>
                <a:gridCol w="3107852">
                  <a:extLst>
                    <a:ext uri="{9D8B030D-6E8A-4147-A177-3AD203B41FA5}">
                      <a16:colId xmlns:a16="http://schemas.microsoft.com/office/drawing/2014/main" val="20002"/>
                    </a:ext>
                  </a:extLst>
                </a:gridCol>
                <a:gridCol w="3107852">
                  <a:extLst>
                    <a:ext uri="{9D8B030D-6E8A-4147-A177-3AD203B41FA5}">
                      <a16:colId xmlns:a16="http://schemas.microsoft.com/office/drawing/2014/main" val="20003"/>
                    </a:ext>
                  </a:extLst>
                </a:gridCol>
              </a:tblGrid>
              <a:tr h="1264437">
                <a:tc>
                  <a:txBody>
                    <a:bodyPr/>
                    <a:lstStyle/>
                    <a:p>
                      <a:pPr algn="ctr">
                        <a:lnSpc>
                          <a:spcPts val="2632"/>
                        </a:lnSpc>
                        <a:defRPr/>
                      </a:pPr>
                      <a:r>
                        <a:rPr lang="en-US" sz="2200" b="1" dirty="0">
                          <a:solidFill>
                            <a:srgbClr val="FFFFFF"/>
                          </a:solidFill>
                          <a:latin typeface="+mj-lt"/>
                          <a:ea typeface="Poppins Bold"/>
                          <a:cs typeface="Poppins Bold"/>
                          <a:sym typeface="Poppins Bold"/>
                        </a:rPr>
                        <a:t>Company Name</a:t>
                      </a:r>
                      <a:endParaRPr lang="en-US" sz="2200" dirty="0">
                        <a:latin typeface="+mj-lt"/>
                      </a:endParaRP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32"/>
                        </a:lnSpc>
                        <a:defRPr/>
                      </a:pPr>
                      <a:r>
                        <a:rPr lang="en-US" sz="2200" b="1">
                          <a:solidFill>
                            <a:srgbClr val="FFFFFF"/>
                          </a:solidFill>
                          <a:latin typeface="+mj-lt"/>
                          <a:ea typeface="Poppins Bold"/>
                          <a:cs typeface="Poppins Bold"/>
                          <a:sym typeface="Poppins Bold"/>
                        </a:rPr>
                        <a:t>Website</a:t>
                      </a:r>
                      <a:endParaRPr lang="en-US" sz="2200">
                        <a:latin typeface="+mj-lt"/>
                      </a:endParaRP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32"/>
                        </a:lnSpc>
                        <a:defRPr/>
                      </a:pPr>
                      <a:r>
                        <a:rPr lang="en-US" sz="2200" b="1">
                          <a:solidFill>
                            <a:srgbClr val="FFFFFF"/>
                          </a:solidFill>
                          <a:latin typeface="+mj-lt"/>
                          <a:ea typeface="Poppins Bold"/>
                          <a:cs typeface="Poppins Bold"/>
                          <a:sym typeface="Poppins Bold"/>
                        </a:rPr>
                        <a:t>Specialty</a:t>
                      </a:r>
                      <a:endParaRPr lang="en-US" sz="2200">
                        <a:latin typeface="+mj-lt"/>
                      </a:endParaRP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32"/>
                        </a:lnSpc>
                        <a:defRPr/>
                      </a:pPr>
                      <a:r>
                        <a:rPr lang="en-US" sz="2200" b="1">
                          <a:solidFill>
                            <a:srgbClr val="FFFFFF"/>
                          </a:solidFill>
                          <a:latin typeface="+mj-lt"/>
                          <a:ea typeface="Poppins Bold"/>
                          <a:cs typeface="Poppins Bold"/>
                          <a:sym typeface="Poppins Bold"/>
                        </a:rPr>
                        <a:t>Contact Information</a:t>
                      </a:r>
                      <a:endParaRPr lang="en-US" sz="2200">
                        <a:latin typeface="+mj-lt"/>
                      </a:endParaRP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489126">
                <a:tc>
                  <a:txBody>
                    <a:bodyPr/>
                    <a:lstStyle/>
                    <a:p>
                      <a:pPr algn="ctr">
                        <a:lnSpc>
                          <a:spcPts val="2632"/>
                        </a:lnSpc>
                        <a:defRPr/>
                      </a:pPr>
                      <a:r>
                        <a:rPr lang="en-US" sz="2200" b="1">
                          <a:solidFill>
                            <a:srgbClr val="FFFFFF"/>
                          </a:solidFill>
                          <a:latin typeface="+mj-lt"/>
                          <a:ea typeface="Poppins Bold"/>
                          <a:cs typeface="Poppins Bold"/>
                          <a:sym typeface="Poppins Bold"/>
                        </a:rPr>
                        <a:t>The Fluted Mushroom</a:t>
                      </a:r>
                      <a:endParaRPr lang="en-US" sz="2200">
                        <a:latin typeface="+mj-lt"/>
                      </a:endParaRP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32"/>
                        </a:lnSpc>
                        <a:defRPr/>
                      </a:pPr>
                      <a:r>
                        <a:rPr lang="en-US" sz="2200" b="1" dirty="0">
                          <a:solidFill>
                            <a:srgbClr val="FFFFFF"/>
                          </a:solidFill>
                          <a:latin typeface="+mj-lt"/>
                          <a:ea typeface="Poppins Bold"/>
                          <a:cs typeface="Poppins Bold"/>
                          <a:sym typeface="Poppins Bold"/>
                        </a:rPr>
                        <a:t>flutedmushroom.com</a:t>
                      </a:r>
                      <a:endParaRPr lang="en-US" sz="2200" dirty="0">
                        <a:latin typeface="+mj-lt"/>
                      </a:endParaRP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32"/>
                        </a:lnSpc>
                        <a:defRPr/>
                      </a:pPr>
                      <a:r>
                        <a:rPr lang="en-US" sz="2200" b="1" dirty="0">
                          <a:solidFill>
                            <a:srgbClr val="FFFFFF"/>
                          </a:solidFill>
                          <a:latin typeface="+mj-lt"/>
                          <a:ea typeface="Poppins Bold"/>
                          <a:cs typeface="Poppins Bold"/>
                          <a:sym typeface="Poppins Bold"/>
                        </a:rPr>
                        <a:t>Upscale and customizable catering</a:t>
                      </a:r>
                      <a:endParaRPr lang="en-US" sz="2200" dirty="0">
                        <a:latin typeface="+mj-lt"/>
                      </a:endParaRP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32"/>
                        </a:lnSpc>
                        <a:defRPr/>
                      </a:pPr>
                      <a:r>
                        <a:rPr lang="en-US" sz="2200" b="1">
                          <a:solidFill>
                            <a:srgbClr val="FFFFFF"/>
                          </a:solidFill>
                          <a:latin typeface="+mj-lt"/>
                          <a:ea typeface="Poppins Bold"/>
                          <a:cs typeface="Poppins Bold"/>
                          <a:sym typeface="Poppins Bold"/>
                        </a:rPr>
                        <a:t>+1 412-381-1899</a:t>
                      </a:r>
                      <a:endParaRPr lang="en-US" sz="2200">
                        <a:latin typeface="+mj-lt"/>
                      </a:endParaRP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489126">
                <a:tc>
                  <a:txBody>
                    <a:bodyPr/>
                    <a:lstStyle/>
                    <a:p>
                      <a:pPr algn="ctr">
                        <a:lnSpc>
                          <a:spcPts val="2632"/>
                        </a:lnSpc>
                        <a:defRPr/>
                      </a:pPr>
                      <a:r>
                        <a:rPr lang="en-US" sz="2200" b="1">
                          <a:solidFill>
                            <a:srgbClr val="FFFFFF"/>
                          </a:solidFill>
                          <a:latin typeface="+mj-lt"/>
                          <a:ea typeface="Poppins Bold"/>
                          <a:cs typeface="Poppins Bold"/>
                          <a:sym typeface="Poppins Bold"/>
                        </a:rPr>
                        <a:t>Black Radish Kitchen</a:t>
                      </a:r>
                      <a:endParaRPr lang="en-US" sz="2200">
                        <a:latin typeface="+mj-lt"/>
                      </a:endParaRP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32"/>
                        </a:lnSpc>
                        <a:defRPr/>
                      </a:pPr>
                      <a:r>
                        <a:rPr lang="en-US" sz="2200" b="1" dirty="0">
                          <a:solidFill>
                            <a:srgbClr val="FFFFFF"/>
                          </a:solidFill>
                          <a:latin typeface="+mj-lt"/>
                          <a:ea typeface="Poppins Bold"/>
                          <a:cs typeface="Poppins Bold"/>
                          <a:sym typeface="Poppins Bold"/>
                        </a:rPr>
                        <a:t>blackradishkitchen.com</a:t>
                      </a:r>
                      <a:endParaRPr lang="en-US" sz="2200" dirty="0">
                        <a:latin typeface="+mj-lt"/>
                      </a:endParaRP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32"/>
                        </a:lnSpc>
                        <a:defRPr/>
                      </a:pPr>
                      <a:r>
                        <a:rPr lang="en-US" sz="2200" b="1" dirty="0">
                          <a:solidFill>
                            <a:srgbClr val="FFFFFF"/>
                          </a:solidFill>
                          <a:latin typeface="+mj-lt"/>
                          <a:ea typeface="Poppins Bold"/>
                          <a:cs typeface="Poppins Bold"/>
                          <a:sym typeface="Poppins Bold"/>
                        </a:rPr>
                        <a:t>Farm-to-table, sustainable catering</a:t>
                      </a:r>
                      <a:endParaRPr lang="en-US" sz="2200" dirty="0">
                        <a:latin typeface="+mj-lt"/>
                      </a:endParaRP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32"/>
                        </a:lnSpc>
                        <a:defRPr/>
                      </a:pPr>
                      <a:r>
                        <a:rPr lang="en-US" sz="2200" b="1">
                          <a:solidFill>
                            <a:srgbClr val="FFFFFF"/>
                          </a:solidFill>
                          <a:latin typeface="+mj-lt"/>
                          <a:ea typeface="Poppins Bold"/>
                          <a:cs typeface="Poppins Bold"/>
                          <a:sym typeface="Poppins Bold"/>
                        </a:rPr>
                        <a:t>+1 412-727-1664</a:t>
                      </a:r>
                      <a:endParaRPr lang="en-US" sz="2200">
                        <a:latin typeface="+mj-lt"/>
                      </a:endParaRP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411465">
                <a:tc>
                  <a:txBody>
                    <a:bodyPr/>
                    <a:lstStyle/>
                    <a:p>
                      <a:pPr algn="ctr">
                        <a:lnSpc>
                          <a:spcPts val="2632"/>
                        </a:lnSpc>
                        <a:defRPr/>
                      </a:pPr>
                      <a:r>
                        <a:rPr lang="en-US" sz="2200" b="1" dirty="0">
                          <a:solidFill>
                            <a:srgbClr val="FFFFFF"/>
                          </a:solidFill>
                          <a:latin typeface="+mj-lt"/>
                          <a:ea typeface="Poppins Bold"/>
                          <a:cs typeface="Poppins Bold"/>
                          <a:sym typeface="Poppins Bold"/>
                        </a:rPr>
                        <a:t>All in Good Taste Productions</a:t>
                      </a:r>
                      <a:endParaRPr lang="en-US" sz="2200" dirty="0">
                        <a:latin typeface="+mj-lt"/>
                      </a:endParaRP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32"/>
                        </a:lnSpc>
                        <a:defRPr/>
                      </a:pPr>
                      <a:r>
                        <a:rPr lang="en-US" sz="2200" b="1">
                          <a:solidFill>
                            <a:srgbClr val="FFFFFF"/>
                          </a:solidFill>
                          <a:latin typeface="+mj-lt"/>
                          <a:ea typeface="Poppins Bold"/>
                          <a:cs typeface="Poppins Bold"/>
                          <a:sym typeface="Poppins Bold"/>
                        </a:rPr>
                        <a:t>allingoodtasteproductions.com</a:t>
                      </a:r>
                      <a:endParaRPr lang="en-US" sz="2200">
                        <a:latin typeface="+mj-lt"/>
                      </a:endParaRP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32"/>
                        </a:lnSpc>
                        <a:defRPr/>
                      </a:pPr>
                      <a:r>
                        <a:rPr lang="en-US" sz="2200" b="1" dirty="0">
                          <a:solidFill>
                            <a:srgbClr val="FFFFFF"/>
                          </a:solidFill>
                          <a:latin typeface="+mj-lt"/>
                          <a:ea typeface="Poppins Bold"/>
                          <a:cs typeface="Poppins Bold"/>
                          <a:sym typeface="Poppins Bold"/>
                        </a:rPr>
                        <a:t>Weddings and corporate events</a:t>
                      </a:r>
                      <a:endParaRPr lang="en-US" sz="2200" dirty="0">
                        <a:latin typeface="+mj-lt"/>
                      </a:endParaRP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32"/>
                        </a:lnSpc>
                        <a:defRPr/>
                      </a:pPr>
                      <a:r>
                        <a:rPr lang="en-US" sz="2200" b="1" dirty="0">
                          <a:solidFill>
                            <a:srgbClr val="FFFFFF"/>
                          </a:solidFill>
                          <a:latin typeface="+mj-lt"/>
                          <a:ea typeface="Poppins Bold"/>
                          <a:cs typeface="Poppins Bold"/>
                          <a:sym typeface="Poppins Bold"/>
                        </a:rPr>
                        <a:t>+1 412-281-5140</a:t>
                      </a:r>
                      <a:endParaRPr lang="en-US" sz="2200" dirty="0">
                        <a:latin typeface="+mj-lt"/>
                      </a:endParaRP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1729045">
                <a:tc>
                  <a:txBody>
                    <a:bodyPr/>
                    <a:lstStyle/>
                    <a:p>
                      <a:pPr algn="ctr">
                        <a:lnSpc>
                          <a:spcPts val="2632"/>
                        </a:lnSpc>
                        <a:defRPr/>
                      </a:pPr>
                      <a:r>
                        <a:rPr lang="en-US" sz="2200" b="1">
                          <a:solidFill>
                            <a:srgbClr val="FFFFFF"/>
                          </a:solidFill>
                          <a:latin typeface="+mj-lt"/>
                          <a:ea typeface="Poppins Bold"/>
                          <a:cs typeface="Poppins Bold"/>
                          <a:sym typeface="Poppins Bold"/>
                        </a:rPr>
                        <a:t>The Commoner</a:t>
                      </a:r>
                      <a:endParaRPr lang="en-US" sz="2200">
                        <a:latin typeface="+mj-lt"/>
                      </a:endParaRP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32"/>
                        </a:lnSpc>
                        <a:defRPr/>
                      </a:pPr>
                      <a:r>
                        <a:rPr lang="en-US" sz="2200" b="1">
                          <a:solidFill>
                            <a:srgbClr val="FFFFFF"/>
                          </a:solidFill>
                          <a:latin typeface="+mj-lt"/>
                          <a:ea typeface="Poppins Bold"/>
                          <a:cs typeface="Poppins Bold"/>
                          <a:sym typeface="Poppins Bold"/>
                        </a:rPr>
                        <a:t>thecommonerpgh.com</a:t>
                      </a:r>
                      <a:endParaRPr lang="en-US" sz="2200">
                        <a:latin typeface="+mj-lt"/>
                      </a:endParaRP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32"/>
                        </a:lnSpc>
                        <a:defRPr/>
                      </a:pPr>
                      <a:r>
                        <a:rPr lang="en-US" sz="2200" b="1" dirty="0">
                          <a:solidFill>
                            <a:srgbClr val="FFFFFF"/>
                          </a:solidFill>
                          <a:latin typeface="+mj-lt"/>
                          <a:ea typeface="Poppins Bold"/>
                          <a:cs typeface="Poppins Bold"/>
                          <a:sym typeface="Poppins Bold"/>
                        </a:rPr>
                        <a:t>Boutique-style catering with creative menus</a:t>
                      </a:r>
                      <a:endParaRPr lang="en-US" sz="2200" dirty="0">
                        <a:latin typeface="+mj-lt"/>
                      </a:endParaRP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32"/>
                        </a:lnSpc>
                        <a:defRPr/>
                      </a:pPr>
                      <a:r>
                        <a:rPr lang="en-US" sz="2200" b="1" dirty="0">
                          <a:solidFill>
                            <a:srgbClr val="FFFFFF"/>
                          </a:solidFill>
                          <a:latin typeface="+mj-lt"/>
                          <a:ea typeface="Poppins Bold"/>
                          <a:cs typeface="Poppins Bold"/>
                          <a:sym typeface="Poppins Bold"/>
                        </a:rPr>
                        <a:t>+1 412-230-4800</a:t>
                      </a:r>
                      <a:endParaRPr lang="en-US" sz="2200" dirty="0">
                        <a:latin typeface="+mj-lt"/>
                      </a:endParaRP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1411465">
                <a:tc>
                  <a:txBody>
                    <a:bodyPr/>
                    <a:lstStyle/>
                    <a:p>
                      <a:pPr algn="ctr">
                        <a:lnSpc>
                          <a:spcPts val="2632"/>
                        </a:lnSpc>
                        <a:defRPr/>
                      </a:pPr>
                      <a:r>
                        <a:rPr lang="en-US" sz="2200" b="1">
                          <a:solidFill>
                            <a:srgbClr val="FFFFFF"/>
                          </a:solidFill>
                          <a:latin typeface="+mj-lt"/>
                          <a:ea typeface="Poppins Bold"/>
                          <a:cs typeface="Poppins Bold"/>
                          <a:sym typeface="Poppins Bold"/>
                        </a:rPr>
                        <a:t>Savor Fresh Catering</a:t>
                      </a:r>
                      <a:endParaRPr lang="en-US" sz="2200">
                        <a:latin typeface="+mj-lt"/>
                      </a:endParaRP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32"/>
                        </a:lnSpc>
                        <a:defRPr/>
                      </a:pPr>
                      <a:r>
                        <a:rPr lang="en-US" sz="2200" b="1">
                          <a:solidFill>
                            <a:srgbClr val="FFFFFF"/>
                          </a:solidFill>
                          <a:latin typeface="+mj-lt"/>
                          <a:ea typeface="Poppins Bold"/>
                          <a:cs typeface="Poppins Bold"/>
                          <a:sym typeface="Poppins Bold"/>
                        </a:rPr>
                        <a:t>savorfreshcatering.com</a:t>
                      </a:r>
                      <a:endParaRPr lang="en-US" sz="2200">
                        <a:latin typeface="+mj-lt"/>
                      </a:endParaRP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32"/>
                        </a:lnSpc>
                        <a:defRPr/>
                      </a:pPr>
                      <a:r>
                        <a:rPr lang="en-US" sz="2200" b="1">
                          <a:solidFill>
                            <a:srgbClr val="FFFFFF"/>
                          </a:solidFill>
                          <a:latin typeface="+mj-lt"/>
                          <a:ea typeface="Poppins Bold"/>
                          <a:cs typeface="Poppins Bold"/>
                          <a:sym typeface="Poppins Bold"/>
                        </a:rPr>
                        <a:t>Affordable, high-quality catering</a:t>
                      </a:r>
                      <a:endParaRPr lang="en-US" sz="2200">
                        <a:latin typeface="+mj-lt"/>
                      </a:endParaRP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632"/>
                        </a:lnSpc>
                        <a:defRPr/>
                      </a:pPr>
                      <a:r>
                        <a:rPr lang="en-US" sz="2200" b="1" dirty="0">
                          <a:solidFill>
                            <a:srgbClr val="FFFFFF"/>
                          </a:solidFill>
                          <a:latin typeface="+mj-lt"/>
                          <a:ea typeface="Poppins Bold"/>
                          <a:cs typeface="Poppins Bold"/>
                          <a:sym typeface="Poppins Bold"/>
                        </a:rPr>
                        <a:t>+1 412-567-7642</a:t>
                      </a:r>
                      <a:endParaRPr lang="en-US" sz="2200" dirty="0">
                        <a:latin typeface="+mj-lt"/>
                      </a:endParaRPr>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AutoShape 3"/>
          <p:cNvSpPr/>
          <p:nvPr/>
        </p:nvSpPr>
        <p:spPr>
          <a:xfrm>
            <a:off x="-1474149" y="0"/>
            <a:ext cx="21617586" cy="3478052"/>
          </a:xfrm>
          <a:prstGeom prst="rect">
            <a:avLst/>
          </a:prstGeom>
          <a:solidFill>
            <a:srgbClr val="000000"/>
          </a:solidFill>
        </p:spPr>
        <p:txBody>
          <a:bodyPr/>
          <a:lstStyle/>
          <a:p>
            <a:endParaRPr lang="en-US" dirty="0"/>
          </a:p>
        </p:txBody>
      </p:sp>
      <p:graphicFrame>
        <p:nvGraphicFramePr>
          <p:cNvPr id="4" name="Table 4"/>
          <p:cNvGraphicFramePr>
            <a:graphicFrameLocks noGrp="1"/>
          </p:cNvGraphicFramePr>
          <p:nvPr>
            <p:extLst>
              <p:ext uri="{D42A27DB-BD31-4B8C-83A1-F6EECF244321}">
                <p14:modId xmlns:p14="http://schemas.microsoft.com/office/powerpoint/2010/main" val="642237020"/>
              </p:ext>
            </p:extLst>
          </p:nvPr>
        </p:nvGraphicFramePr>
        <p:xfrm>
          <a:off x="1950618" y="4224458"/>
          <a:ext cx="14187781" cy="5033841"/>
        </p:xfrm>
        <a:graphic>
          <a:graphicData uri="http://schemas.openxmlformats.org/drawingml/2006/table">
            <a:tbl>
              <a:tblPr/>
              <a:tblGrid>
                <a:gridCol w="2844369">
                  <a:extLst>
                    <a:ext uri="{9D8B030D-6E8A-4147-A177-3AD203B41FA5}">
                      <a16:colId xmlns:a16="http://schemas.microsoft.com/office/drawing/2014/main" val="20000"/>
                    </a:ext>
                  </a:extLst>
                </a:gridCol>
                <a:gridCol w="3466322">
                  <a:extLst>
                    <a:ext uri="{9D8B030D-6E8A-4147-A177-3AD203B41FA5}">
                      <a16:colId xmlns:a16="http://schemas.microsoft.com/office/drawing/2014/main" val="20001"/>
                    </a:ext>
                  </a:extLst>
                </a:gridCol>
                <a:gridCol w="3351145">
                  <a:extLst>
                    <a:ext uri="{9D8B030D-6E8A-4147-A177-3AD203B41FA5}">
                      <a16:colId xmlns:a16="http://schemas.microsoft.com/office/drawing/2014/main" val="20002"/>
                    </a:ext>
                  </a:extLst>
                </a:gridCol>
                <a:gridCol w="4525945">
                  <a:extLst>
                    <a:ext uri="{9D8B030D-6E8A-4147-A177-3AD203B41FA5}">
                      <a16:colId xmlns:a16="http://schemas.microsoft.com/office/drawing/2014/main" val="20003"/>
                    </a:ext>
                  </a:extLst>
                </a:gridCol>
              </a:tblGrid>
              <a:tr h="1554133">
                <a:tc>
                  <a:txBody>
                    <a:bodyPr/>
                    <a:lstStyle/>
                    <a:p>
                      <a:pPr algn="ctr">
                        <a:lnSpc>
                          <a:spcPts val="2632"/>
                        </a:lnSpc>
                        <a:defRPr/>
                      </a:pPr>
                      <a:r>
                        <a:rPr lang="en-US" sz="2800" b="1" dirty="0">
                          <a:solidFill>
                            <a:srgbClr val="FFFFFF"/>
                          </a:solidFill>
                          <a:latin typeface="+mj-lt"/>
                          <a:ea typeface="Poppins Bold"/>
                          <a:cs typeface="Poppins Bold"/>
                          <a:sym typeface="Poppins Bold"/>
                        </a:rPr>
                        <a:t>Service</a:t>
                      </a:r>
                      <a:endParaRPr lang="en-US" sz="2800" b="1" dirty="0">
                        <a:latin typeface="+mj-lt"/>
                      </a:endParaRP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dirty="0">
                          <a:solidFill>
                            <a:srgbClr val="FFFFFF"/>
                          </a:solidFill>
                          <a:latin typeface="+mj-lt"/>
                          <a:ea typeface="Poppins Bold"/>
                          <a:cs typeface="Poppins Bold"/>
                          <a:sym typeface="Poppins Bold"/>
                        </a:rPr>
                        <a:t>Common Plea</a:t>
                      </a:r>
                      <a:endParaRPr lang="en-US" sz="2800" b="1" dirty="0">
                        <a:latin typeface="+mj-lt"/>
                      </a:endParaRPr>
                    </a:p>
                    <a:p>
                      <a:pPr algn="ctr">
                        <a:lnSpc>
                          <a:spcPts val="2632"/>
                        </a:lnSpc>
                      </a:pPr>
                      <a:r>
                        <a:rPr lang="en-US" sz="2800" b="1" dirty="0">
                          <a:solidFill>
                            <a:srgbClr val="FFFFFF"/>
                          </a:solidFill>
                          <a:latin typeface="+mj-lt"/>
                          <a:ea typeface="Poppins Bold"/>
                          <a:cs typeface="Poppins Bold"/>
                          <a:sym typeface="Poppins Bold"/>
                        </a:rPr>
                        <a:t>  Catering</a:t>
                      </a: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a:solidFill>
                            <a:srgbClr val="FFFFFF"/>
                          </a:solidFill>
                          <a:latin typeface="+mj-lt"/>
                          <a:ea typeface="Poppins Bold"/>
                          <a:cs typeface="Poppins Bold"/>
                          <a:sym typeface="Poppins Bold"/>
                        </a:rPr>
                        <a:t>Bistro to Go</a:t>
                      </a:r>
                      <a:endParaRPr lang="en-US" sz="2800" b="1">
                        <a:latin typeface="+mj-lt"/>
                      </a:endParaRP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a:solidFill>
                            <a:srgbClr val="FFFFFF"/>
                          </a:solidFill>
                          <a:latin typeface="+mj-lt"/>
                          <a:ea typeface="Poppins Bold"/>
                          <a:cs typeface="Poppins Bold"/>
                          <a:sym typeface="Poppins Bold"/>
                        </a:rPr>
                        <a:t>DiAnoia’s</a:t>
                      </a:r>
                      <a:endParaRPr lang="en-US" sz="2800" b="1">
                        <a:latin typeface="+mj-lt"/>
                      </a:endParaRPr>
                    </a:p>
                    <a:p>
                      <a:pPr algn="ctr">
                        <a:lnSpc>
                          <a:spcPts val="2632"/>
                        </a:lnSpc>
                      </a:pPr>
                      <a:r>
                        <a:rPr lang="en-US" sz="2800" b="1">
                          <a:solidFill>
                            <a:srgbClr val="FFFFFF"/>
                          </a:solidFill>
                          <a:latin typeface="+mj-lt"/>
                          <a:ea typeface="Poppins Bold"/>
                          <a:cs typeface="Poppins Bold"/>
                          <a:sym typeface="Poppins Bold"/>
                        </a:rPr>
                        <a:t>  Eatery</a:t>
                      </a: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226160">
                <a:tc>
                  <a:txBody>
                    <a:bodyPr/>
                    <a:lstStyle/>
                    <a:p>
                      <a:pPr algn="ctr">
                        <a:lnSpc>
                          <a:spcPts val="2632"/>
                        </a:lnSpc>
                        <a:defRPr/>
                      </a:pPr>
                      <a:r>
                        <a:rPr lang="en-US" sz="2800" b="1">
                          <a:solidFill>
                            <a:srgbClr val="FFFFFF"/>
                          </a:solidFill>
                          <a:latin typeface="+mj-lt"/>
                          <a:ea typeface="Poppins Bold"/>
                          <a:cs typeface="Poppins Bold"/>
                          <a:sym typeface="Poppins Bold"/>
                        </a:rPr>
                        <a:t>Breakfast</a:t>
                      </a:r>
                      <a:endParaRPr lang="en-US" sz="2800" b="1">
                        <a:latin typeface="+mj-lt"/>
                      </a:endParaRP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dirty="0">
                          <a:solidFill>
                            <a:srgbClr val="FFFFFF"/>
                          </a:solidFill>
                          <a:latin typeface="+mj-lt"/>
                          <a:ea typeface="Poppins Bold"/>
                          <a:cs typeface="Poppins Bold"/>
                          <a:sym typeface="Poppins Bold"/>
                        </a:rPr>
                        <a:t>$15–$30 per person</a:t>
                      </a:r>
                      <a:endParaRPr lang="en-US" sz="2800" b="1" dirty="0">
                        <a:latin typeface="+mj-lt"/>
                      </a:endParaRP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dirty="0">
                          <a:solidFill>
                            <a:srgbClr val="FFFFFF"/>
                          </a:solidFill>
                          <a:latin typeface="+mj-lt"/>
                          <a:ea typeface="Poppins Bold"/>
                          <a:cs typeface="Poppins Bold"/>
                          <a:sym typeface="Poppins Bold"/>
                        </a:rPr>
                        <a:t>$8–$12 per person</a:t>
                      </a:r>
                      <a:endParaRPr lang="en-US" sz="2800" b="1" dirty="0">
                        <a:latin typeface="+mj-lt"/>
                      </a:endParaRP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dirty="0">
                          <a:solidFill>
                            <a:srgbClr val="FFFFFF"/>
                          </a:solidFill>
                          <a:latin typeface="+mj-lt"/>
                          <a:ea typeface="Poppins Bold"/>
                          <a:cs typeface="Poppins Bold"/>
                          <a:sym typeface="Poppins Bold"/>
                        </a:rPr>
                        <a:t>$12–$18 per person</a:t>
                      </a:r>
                      <a:endParaRPr lang="en-US" sz="2800" b="1" dirty="0">
                        <a:latin typeface="+mj-lt"/>
                      </a:endParaRP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226160">
                <a:tc>
                  <a:txBody>
                    <a:bodyPr/>
                    <a:lstStyle/>
                    <a:p>
                      <a:pPr algn="ctr">
                        <a:lnSpc>
                          <a:spcPts val="2632"/>
                        </a:lnSpc>
                        <a:defRPr/>
                      </a:pPr>
                      <a:r>
                        <a:rPr lang="en-US" sz="2800" b="1">
                          <a:solidFill>
                            <a:srgbClr val="FFFFFF"/>
                          </a:solidFill>
                          <a:latin typeface="+mj-lt"/>
                          <a:ea typeface="Poppins Bold"/>
                          <a:cs typeface="Poppins Bold"/>
                          <a:sym typeface="Poppins Bold"/>
                        </a:rPr>
                        <a:t>Lunch (Boxed)</a:t>
                      </a:r>
                      <a:endParaRPr lang="en-US" sz="2800" b="1">
                        <a:latin typeface="+mj-lt"/>
                      </a:endParaRP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a:solidFill>
                            <a:srgbClr val="FFFFFF"/>
                          </a:solidFill>
                          <a:latin typeface="+mj-lt"/>
                          <a:ea typeface="Poppins Bold"/>
                          <a:cs typeface="Poppins Bold"/>
                          <a:sym typeface="Poppins Bold"/>
                        </a:rPr>
                        <a:t>$20–$40 per person</a:t>
                      </a:r>
                      <a:endParaRPr lang="en-US" sz="2800" b="1">
                        <a:latin typeface="+mj-lt"/>
                      </a:endParaRP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dirty="0">
                          <a:solidFill>
                            <a:srgbClr val="FFFFFF"/>
                          </a:solidFill>
                          <a:latin typeface="+mj-lt"/>
                          <a:ea typeface="Poppins Bold"/>
                          <a:cs typeface="Poppins Bold"/>
                          <a:sym typeface="Poppins Bold"/>
                        </a:rPr>
                        <a:t>$10–$20 per person</a:t>
                      </a:r>
                      <a:endParaRPr lang="en-US" sz="2800" b="1" dirty="0">
                        <a:latin typeface="+mj-lt"/>
                      </a:endParaRP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dirty="0">
                          <a:solidFill>
                            <a:srgbClr val="FFFFFF"/>
                          </a:solidFill>
                          <a:latin typeface="+mj-lt"/>
                          <a:ea typeface="Poppins Bold"/>
                          <a:cs typeface="Poppins Bold"/>
                          <a:sym typeface="Poppins Bold"/>
                        </a:rPr>
                        <a:t>$15–$25 per person</a:t>
                      </a:r>
                      <a:endParaRPr lang="en-US" sz="2800" b="1" dirty="0">
                        <a:latin typeface="+mj-lt"/>
                      </a:endParaRP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027388">
                <a:tc>
                  <a:txBody>
                    <a:bodyPr/>
                    <a:lstStyle/>
                    <a:p>
                      <a:pPr algn="ctr">
                        <a:lnSpc>
                          <a:spcPts val="2632"/>
                        </a:lnSpc>
                        <a:defRPr/>
                      </a:pPr>
                      <a:r>
                        <a:rPr lang="en-US" sz="2800" b="1">
                          <a:solidFill>
                            <a:srgbClr val="FFFFFF"/>
                          </a:solidFill>
                          <a:latin typeface="+mj-lt"/>
                          <a:ea typeface="Poppins Bold"/>
                          <a:cs typeface="Poppins Bold"/>
                          <a:sym typeface="Poppins Bold"/>
                        </a:rPr>
                        <a:t>Buffet</a:t>
                      </a:r>
                      <a:endParaRPr lang="en-US" sz="2800" b="1">
                        <a:latin typeface="+mj-lt"/>
                      </a:endParaRP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a:solidFill>
                            <a:srgbClr val="FFFFFF"/>
                          </a:solidFill>
                          <a:latin typeface="+mj-lt"/>
                          <a:ea typeface="Poppins Bold"/>
                          <a:cs typeface="Poppins Bold"/>
                          <a:sym typeface="Poppins Bold"/>
                        </a:rPr>
                        <a:t>$30–$60 per person</a:t>
                      </a:r>
                      <a:endParaRPr lang="en-US" sz="2800" b="1">
                        <a:latin typeface="+mj-lt"/>
                      </a:endParaRP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a:solidFill>
                            <a:srgbClr val="FFFFFF"/>
                          </a:solidFill>
                          <a:latin typeface="+mj-lt"/>
                          <a:ea typeface="Poppins Bold"/>
                          <a:cs typeface="Poppins Bold"/>
                          <a:sym typeface="Poppins Bold"/>
                        </a:rPr>
                        <a:t>$15–$30 per person</a:t>
                      </a:r>
                      <a:endParaRPr lang="en-US" sz="2800" b="1">
                        <a:latin typeface="+mj-lt"/>
                      </a:endParaRP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dirty="0">
                          <a:solidFill>
                            <a:srgbClr val="FFFFFF"/>
                          </a:solidFill>
                          <a:latin typeface="+mj-lt"/>
                          <a:ea typeface="Poppins Bold"/>
                          <a:cs typeface="Poppins Bold"/>
                          <a:sym typeface="Poppins Bold"/>
                        </a:rPr>
                        <a:t>$25–$40 per person</a:t>
                      </a:r>
                      <a:endParaRPr lang="en-US" sz="2800" b="1" dirty="0">
                        <a:latin typeface="+mj-lt"/>
                      </a:endParaRP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TextBox 5"/>
          <p:cNvSpPr txBox="1"/>
          <p:nvPr/>
        </p:nvSpPr>
        <p:spPr>
          <a:xfrm>
            <a:off x="363704" y="1216152"/>
            <a:ext cx="17361610" cy="994568"/>
          </a:xfrm>
          <a:prstGeom prst="rect">
            <a:avLst/>
          </a:prstGeom>
        </p:spPr>
        <p:txBody>
          <a:bodyPr lIns="0" tIns="0" rIns="0" bIns="0" rtlCol="0" anchor="t">
            <a:spAutoFit/>
          </a:bodyPr>
          <a:lstStyle/>
          <a:p>
            <a:pPr marL="0" lvl="0" indent="0" algn="l">
              <a:lnSpc>
                <a:spcPts val="7728"/>
              </a:lnSpc>
              <a:spcBef>
                <a:spcPct val="0"/>
              </a:spcBef>
            </a:pPr>
            <a:r>
              <a:rPr lang="en-US" sz="7000" b="1" spc="637" dirty="0">
                <a:solidFill>
                  <a:srgbClr val="FFFFFF"/>
                </a:solidFill>
                <a:latin typeface="+mj-lt"/>
                <a:ea typeface="Poppins Bold"/>
                <a:cs typeface="Poppins Bold"/>
                <a:sym typeface="Poppins Bold"/>
              </a:rPr>
              <a:t>PRICE ANALYSIS - CORPORATE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953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AutoShape 3"/>
          <p:cNvSpPr/>
          <p:nvPr/>
        </p:nvSpPr>
        <p:spPr>
          <a:xfrm>
            <a:off x="-1219200" y="0"/>
            <a:ext cx="21617586" cy="3478052"/>
          </a:xfrm>
          <a:prstGeom prst="rect">
            <a:avLst/>
          </a:prstGeom>
          <a:solidFill>
            <a:srgbClr val="000000"/>
          </a:solidFill>
        </p:spPr>
        <p:txBody>
          <a:bodyPr/>
          <a:lstStyle/>
          <a:p>
            <a:endParaRPr lang="en-US"/>
          </a:p>
        </p:txBody>
      </p:sp>
      <p:graphicFrame>
        <p:nvGraphicFramePr>
          <p:cNvPr id="4" name="Table 4"/>
          <p:cNvGraphicFramePr>
            <a:graphicFrameLocks noGrp="1"/>
          </p:cNvGraphicFramePr>
          <p:nvPr>
            <p:extLst>
              <p:ext uri="{D42A27DB-BD31-4B8C-83A1-F6EECF244321}">
                <p14:modId xmlns:p14="http://schemas.microsoft.com/office/powerpoint/2010/main" val="3016433461"/>
              </p:ext>
            </p:extLst>
          </p:nvPr>
        </p:nvGraphicFramePr>
        <p:xfrm>
          <a:off x="1967149" y="4293875"/>
          <a:ext cx="14353702" cy="4732638"/>
        </p:xfrm>
        <a:graphic>
          <a:graphicData uri="http://schemas.openxmlformats.org/drawingml/2006/table">
            <a:tbl>
              <a:tblPr/>
              <a:tblGrid>
                <a:gridCol w="3995303">
                  <a:extLst>
                    <a:ext uri="{9D8B030D-6E8A-4147-A177-3AD203B41FA5}">
                      <a16:colId xmlns:a16="http://schemas.microsoft.com/office/drawing/2014/main" val="20000"/>
                    </a:ext>
                  </a:extLst>
                </a:gridCol>
                <a:gridCol w="3536262">
                  <a:extLst>
                    <a:ext uri="{9D8B030D-6E8A-4147-A177-3AD203B41FA5}">
                      <a16:colId xmlns:a16="http://schemas.microsoft.com/office/drawing/2014/main" val="20001"/>
                    </a:ext>
                  </a:extLst>
                </a:gridCol>
                <a:gridCol w="3056355">
                  <a:extLst>
                    <a:ext uri="{9D8B030D-6E8A-4147-A177-3AD203B41FA5}">
                      <a16:colId xmlns:a16="http://schemas.microsoft.com/office/drawing/2014/main" val="20002"/>
                    </a:ext>
                  </a:extLst>
                </a:gridCol>
                <a:gridCol w="3765782">
                  <a:extLst>
                    <a:ext uri="{9D8B030D-6E8A-4147-A177-3AD203B41FA5}">
                      <a16:colId xmlns:a16="http://schemas.microsoft.com/office/drawing/2014/main" val="20003"/>
                    </a:ext>
                  </a:extLst>
                </a:gridCol>
              </a:tblGrid>
              <a:tr h="1226645">
                <a:tc>
                  <a:txBody>
                    <a:bodyPr/>
                    <a:lstStyle/>
                    <a:p>
                      <a:pPr algn="ctr">
                        <a:lnSpc>
                          <a:spcPts val="2632"/>
                        </a:lnSpc>
                        <a:defRPr/>
                      </a:pPr>
                      <a:r>
                        <a:rPr lang="en-US" sz="2800" b="1" dirty="0">
                          <a:solidFill>
                            <a:srgbClr val="FFFFFF"/>
                          </a:solidFill>
                          <a:latin typeface="+mj-lt"/>
                          <a:ea typeface="Poppins Bold"/>
                          <a:cs typeface="Poppins Bold"/>
                          <a:sym typeface="Poppins Bold"/>
                        </a:rPr>
                        <a:t>Service</a:t>
                      </a:r>
                      <a:endParaRPr lang="en-US" sz="2800" b="1" dirty="0">
                        <a:latin typeface="+mj-lt"/>
                      </a:endParaRP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a:solidFill>
                            <a:srgbClr val="FFFFFF"/>
                          </a:solidFill>
                          <a:latin typeface="+mj-lt"/>
                          <a:ea typeface="Poppins Bold"/>
                          <a:cs typeface="Poppins Bold"/>
                          <a:sym typeface="Poppins Bold"/>
                        </a:rPr>
                        <a:t>Common Plea</a:t>
                      </a:r>
                      <a:endParaRPr lang="en-US" sz="2800" b="1">
                        <a:latin typeface="+mj-lt"/>
                      </a:endParaRPr>
                    </a:p>
                    <a:p>
                      <a:pPr algn="ctr">
                        <a:lnSpc>
                          <a:spcPts val="2632"/>
                        </a:lnSpc>
                      </a:pPr>
                      <a:r>
                        <a:rPr lang="en-US" sz="2800" b="1">
                          <a:solidFill>
                            <a:srgbClr val="FFFFFF"/>
                          </a:solidFill>
                          <a:latin typeface="+mj-lt"/>
                          <a:ea typeface="Poppins Bold"/>
                          <a:cs typeface="Poppins Bold"/>
                          <a:sym typeface="Poppins Bold"/>
                        </a:rPr>
                        <a:t>  Catering</a:t>
                      </a: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a:solidFill>
                            <a:srgbClr val="FFFFFF"/>
                          </a:solidFill>
                          <a:latin typeface="+mj-lt"/>
                          <a:ea typeface="Poppins Bold"/>
                          <a:cs typeface="Poppins Bold"/>
                          <a:sym typeface="Poppins Bold"/>
                        </a:rPr>
                        <a:t>Bistro to Go</a:t>
                      </a:r>
                      <a:endParaRPr lang="en-US" sz="2800" b="1">
                        <a:latin typeface="+mj-lt"/>
                      </a:endParaRP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a:solidFill>
                            <a:srgbClr val="FFFFFF"/>
                          </a:solidFill>
                          <a:latin typeface="+mj-lt"/>
                          <a:ea typeface="Poppins Bold"/>
                          <a:cs typeface="Poppins Bold"/>
                          <a:sym typeface="Poppins Bold"/>
                        </a:rPr>
                        <a:t>DiAnoia’s</a:t>
                      </a:r>
                      <a:endParaRPr lang="en-US" sz="2800" b="1">
                        <a:latin typeface="+mj-lt"/>
                      </a:endParaRPr>
                    </a:p>
                    <a:p>
                      <a:pPr algn="ctr">
                        <a:lnSpc>
                          <a:spcPts val="2632"/>
                        </a:lnSpc>
                      </a:pPr>
                      <a:r>
                        <a:rPr lang="en-US" sz="2800" b="1">
                          <a:solidFill>
                            <a:srgbClr val="FFFFFF"/>
                          </a:solidFill>
                          <a:latin typeface="+mj-lt"/>
                          <a:ea typeface="Poppins Bold"/>
                          <a:cs typeface="Poppins Bold"/>
                          <a:sym typeface="Poppins Bold"/>
                        </a:rPr>
                        <a:t>  Eatery</a:t>
                      </a: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027795">
                <a:tc>
                  <a:txBody>
                    <a:bodyPr/>
                    <a:lstStyle/>
                    <a:p>
                      <a:pPr algn="ctr">
                        <a:lnSpc>
                          <a:spcPts val="2632"/>
                        </a:lnSpc>
                        <a:defRPr/>
                      </a:pPr>
                      <a:r>
                        <a:rPr lang="en-US" sz="2800" b="1" dirty="0">
                          <a:solidFill>
                            <a:srgbClr val="FFFFFF"/>
                          </a:solidFill>
                          <a:latin typeface="+mj-lt"/>
                          <a:ea typeface="Poppins Bold"/>
                          <a:cs typeface="Poppins Bold"/>
                          <a:sym typeface="Poppins Bold"/>
                        </a:rPr>
                        <a:t>Cocktail Hour</a:t>
                      </a:r>
                      <a:endParaRPr lang="en-US" sz="2800" b="1" dirty="0">
                        <a:latin typeface="+mj-lt"/>
                      </a:endParaRP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dirty="0">
                          <a:solidFill>
                            <a:srgbClr val="FFFFFF"/>
                          </a:solidFill>
                          <a:latin typeface="+mj-lt"/>
                          <a:ea typeface="Poppins Bold"/>
                          <a:cs typeface="Poppins Bold"/>
                          <a:sym typeface="Poppins Bold"/>
                        </a:rPr>
                        <a:t>$35–$50 per person</a:t>
                      </a:r>
                      <a:endParaRPr lang="en-US" sz="2800" b="1" dirty="0">
                        <a:latin typeface="+mj-lt"/>
                      </a:endParaRP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a:solidFill>
                            <a:srgbClr val="FFFFFF"/>
                          </a:solidFill>
                          <a:latin typeface="+mj-lt"/>
                          <a:ea typeface="Poppins Bold"/>
                          <a:cs typeface="Poppins Bold"/>
                          <a:sym typeface="Poppins Bold"/>
                        </a:rPr>
                        <a:t>$10–$20 per person</a:t>
                      </a:r>
                      <a:endParaRPr lang="en-US" sz="2800" b="1">
                        <a:latin typeface="+mj-lt"/>
                      </a:endParaRP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a:solidFill>
                            <a:srgbClr val="FFFFFF"/>
                          </a:solidFill>
                          <a:latin typeface="+mj-lt"/>
                          <a:ea typeface="Poppins Bold"/>
                          <a:cs typeface="Poppins Bold"/>
                          <a:sym typeface="Poppins Bold"/>
                        </a:rPr>
                        <a:t>$25–$40 per person</a:t>
                      </a:r>
                      <a:endParaRPr lang="en-US" sz="2800" b="1">
                        <a:latin typeface="+mj-lt"/>
                      </a:endParaRP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226645">
                <a:tc>
                  <a:txBody>
                    <a:bodyPr/>
                    <a:lstStyle/>
                    <a:p>
                      <a:pPr algn="ctr">
                        <a:lnSpc>
                          <a:spcPts val="2632"/>
                        </a:lnSpc>
                        <a:defRPr/>
                      </a:pPr>
                      <a:r>
                        <a:rPr lang="en-US" sz="2800" b="1">
                          <a:solidFill>
                            <a:srgbClr val="FFFFFF"/>
                          </a:solidFill>
                          <a:latin typeface="+mj-lt"/>
                          <a:ea typeface="Poppins Bold"/>
                          <a:cs typeface="Poppins Bold"/>
                          <a:sym typeface="Poppins Bold"/>
                        </a:rPr>
                        <a:t>Dinner</a:t>
                      </a:r>
                      <a:endParaRPr lang="en-US" sz="2800" b="1">
                        <a:latin typeface="+mj-lt"/>
                      </a:endParaRPr>
                    </a:p>
                    <a:p>
                      <a:pPr algn="ctr">
                        <a:lnSpc>
                          <a:spcPts val="2632"/>
                        </a:lnSpc>
                      </a:pPr>
                      <a:r>
                        <a:rPr lang="en-US" sz="2800" b="1">
                          <a:solidFill>
                            <a:srgbClr val="FFFFFF"/>
                          </a:solidFill>
                          <a:latin typeface="+mj-lt"/>
                          <a:ea typeface="Poppins Bold"/>
                          <a:cs typeface="Poppins Bold"/>
                          <a:sym typeface="Poppins Bold"/>
                        </a:rPr>
                        <a:t>  (Plated)</a:t>
                      </a: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dirty="0">
                          <a:solidFill>
                            <a:srgbClr val="FFFFFF"/>
                          </a:solidFill>
                          <a:latin typeface="+mj-lt"/>
                          <a:ea typeface="Poppins Bold"/>
                          <a:cs typeface="Poppins Bold"/>
                          <a:sym typeface="Poppins Bold"/>
                        </a:rPr>
                        <a:t>$100–$200 per person</a:t>
                      </a:r>
                      <a:endParaRPr lang="en-US" sz="2800" b="1" dirty="0">
                        <a:latin typeface="+mj-lt"/>
                      </a:endParaRP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dirty="0">
                          <a:solidFill>
                            <a:srgbClr val="FFFFFF"/>
                          </a:solidFill>
                          <a:latin typeface="+mj-lt"/>
                          <a:ea typeface="Poppins Bold"/>
                          <a:cs typeface="Poppins Bold"/>
                          <a:sym typeface="Poppins Bold"/>
                        </a:rPr>
                        <a:t>$20–$40 per person</a:t>
                      </a:r>
                      <a:endParaRPr lang="en-US" sz="2800" b="1" dirty="0">
                        <a:latin typeface="+mj-lt"/>
                      </a:endParaRP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a:solidFill>
                            <a:srgbClr val="FFFFFF"/>
                          </a:solidFill>
                          <a:latin typeface="+mj-lt"/>
                          <a:ea typeface="Poppins Bold"/>
                          <a:cs typeface="Poppins Bold"/>
                          <a:sym typeface="Poppins Bold"/>
                        </a:rPr>
                        <a:t>$30–$60 per person</a:t>
                      </a:r>
                      <a:endParaRPr lang="en-US" sz="2800" b="1">
                        <a:latin typeface="+mj-lt"/>
                      </a:endParaRP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226645">
                <a:tc>
                  <a:txBody>
                    <a:bodyPr/>
                    <a:lstStyle/>
                    <a:p>
                      <a:pPr algn="ctr">
                        <a:lnSpc>
                          <a:spcPts val="2632"/>
                        </a:lnSpc>
                        <a:defRPr/>
                      </a:pPr>
                      <a:r>
                        <a:rPr lang="en-US" sz="2800" b="1">
                          <a:solidFill>
                            <a:srgbClr val="FFFFFF"/>
                          </a:solidFill>
                          <a:latin typeface="+mj-lt"/>
                          <a:ea typeface="Poppins Bold"/>
                          <a:cs typeface="Poppins Bold"/>
                          <a:sym typeface="Poppins Bold"/>
                        </a:rPr>
                        <a:t>Bar Packages</a:t>
                      </a:r>
                      <a:endParaRPr lang="en-US" sz="2800" b="1">
                        <a:latin typeface="+mj-lt"/>
                      </a:endParaRP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a:solidFill>
                            <a:srgbClr val="FFFFFF"/>
                          </a:solidFill>
                          <a:latin typeface="+mj-lt"/>
                          <a:ea typeface="Poppins Bold"/>
                          <a:cs typeface="Poppins Bold"/>
                          <a:sym typeface="Poppins Bold"/>
                        </a:rPr>
                        <a:t>$25–$50 per</a:t>
                      </a:r>
                      <a:endParaRPr lang="en-US" sz="2800" b="1">
                        <a:latin typeface="+mj-lt"/>
                      </a:endParaRPr>
                    </a:p>
                    <a:p>
                      <a:pPr algn="ctr">
                        <a:lnSpc>
                          <a:spcPts val="2632"/>
                        </a:lnSpc>
                      </a:pPr>
                      <a:r>
                        <a:rPr lang="en-US" sz="2800" b="1">
                          <a:solidFill>
                            <a:srgbClr val="FFFFFF"/>
                          </a:solidFill>
                          <a:latin typeface="+mj-lt"/>
                          <a:ea typeface="Poppins Bold"/>
                          <a:cs typeface="Poppins Bold"/>
                          <a:sym typeface="Poppins Bold"/>
                        </a:rPr>
                        <a:t>  person/hour</a:t>
                      </a: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dirty="0">
                          <a:solidFill>
                            <a:srgbClr val="FFFFFF"/>
                          </a:solidFill>
                          <a:latin typeface="+mj-lt"/>
                          <a:ea typeface="Poppins Bold"/>
                          <a:cs typeface="Poppins Bold"/>
                          <a:sym typeface="Poppins Bold"/>
                        </a:rPr>
                        <a:t>N/A</a:t>
                      </a:r>
                      <a:endParaRPr lang="en-US" sz="2800" b="1" dirty="0">
                        <a:latin typeface="+mj-lt"/>
                      </a:endParaRP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dirty="0">
                          <a:solidFill>
                            <a:srgbClr val="FFFFFF"/>
                          </a:solidFill>
                          <a:latin typeface="+mj-lt"/>
                          <a:ea typeface="Poppins Bold"/>
                          <a:cs typeface="Poppins Bold"/>
                          <a:sym typeface="Poppins Bold"/>
                        </a:rPr>
                        <a:t>Add-on (varies)</a:t>
                      </a:r>
                      <a:endParaRPr lang="en-US" sz="2800" b="1" dirty="0">
                        <a:latin typeface="+mj-lt"/>
                      </a:endParaRP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TextBox 5"/>
          <p:cNvSpPr txBox="1"/>
          <p:nvPr/>
        </p:nvSpPr>
        <p:spPr>
          <a:xfrm>
            <a:off x="363704" y="1216152"/>
            <a:ext cx="17361610" cy="994568"/>
          </a:xfrm>
          <a:prstGeom prst="rect">
            <a:avLst/>
          </a:prstGeom>
        </p:spPr>
        <p:txBody>
          <a:bodyPr lIns="0" tIns="0" rIns="0" bIns="0" rtlCol="0" anchor="t">
            <a:spAutoFit/>
          </a:bodyPr>
          <a:lstStyle/>
          <a:p>
            <a:pPr marL="0" lvl="0" indent="0" algn="l">
              <a:lnSpc>
                <a:spcPts val="7728"/>
              </a:lnSpc>
              <a:spcBef>
                <a:spcPct val="0"/>
              </a:spcBef>
            </a:pPr>
            <a:r>
              <a:rPr lang="en-US" sz="7000" b="1" spc="637" dirty="0">
                <a:solidFill>
                  <a:srgbClr val="FFFFFF"/>
                </a:solidFill>
                <a:latin typeface="+mj-lt"/>
                <a:ea typeface="Poppins Bold"/>
                <a:cs typeface="Poppins Bold"/>
                <a:sym typeface="Poppins Bold"/>
              </a:rPr>
              <a:t>PRICE ANALYSIS -  WEDDINGS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AutoShape 3"/>
          <p:cNvSpPr/>
          <p:nvPr/>
        </p:nvSpPr>
        <p:spPr>
          <a:xfrm>
            <a:off x="-1447800" y="-266700"/>
            <a:ext cx="21617586" cy="3478052"/>
          </a:xfrm>
          <a:prstGeom prst="rect">
            <a:avLst/>
          </a:prstGeom>
          <a:solidFill>
            <a:srgbClr val="000000"/>
          </a:solidFill>
        </p:spPr>
        <p:txBody>
          <a:bodyPr/>
          <a:lstStyle/>
          <a:p>
            <a:endParaRPr lang="en-US"/>
          </a:p>
        </p:txBody>
      </p:sp>
      <p:graphicFrame>
        <p:nvGraphicFramePr>
          <p:cNvPr id="4" name="Table 4"/>
          <p:cNvGraphicFramePr>
            <a:graphicFrameLocks noGrp="1"/>
          </p:cNvGraphicFramePr>
          <p:nvPr>
            <p:extLst>
              <p:ext uri="{D42A27DB-BD31-4B8C-83A1-F6EECF244321}">
                <p14:modId xmlns:p14="http://schemas.microsoft.com/office/powerpoint/2010/main" val="3334915297"/>
              </p:ext>
            </p:extLst>
          </p:nvPr>
        </p:nvGraphicFramePr>
        <p:xfrm>
          <a:off x="1617770" y="4769138"/>
          <a:ext cx="15040892" cy="3594201"/>
        </p:xfrm>
        <a:graphic>
          <a:graphicData uri="http://schemas.openxmlformats.org/drawingml/2006/table">
            <a:tbl>
              <a:tblPr/>
              <a:tblGrid>
                <a:gridCol w="4367389">
                  <a:extLst>
                    <a:ext uri="{9D8B030D-6E8A-4147-A177-3AD203B41FA5}">
                      <a16:colId xmlns:a16="http://schemas.microsoft.com/office/drawing/2014/main" val="20000"/>
                    </a:ext>
                  </a:extLst>
                </a:gridCol>
                <a:gridCol w="3314502">
                  <a:extLst>
                    <a:ext uri="{9D8B030D-6E8A-4147-A177-3AD203B41FA5}">
                      <a16:colId xmlns:a16="http://schemas.microsoft.com/office/drawing/2014/main" val="20001"/>
                    </a:ext>
                  </a:extLst>
                </a:gridCol>
                <a:gridCol w="2909381">
                  <a:extLst>
                    <a:ext uri="{9D8B030D-6E8A-4147-A177-3AD203B41FA5}">
                      <a16:colId xmlns:a16="http://schemas.microsoft.com/office/drawing/2014/main" val="20002"/>
                    </a:ext>
                  </a:extLst>
                </a:gridCol>
                <a:gridCol w="4449620">
                  <a:extLst>
                    <a:ext uri="{9D8B030D-6E8A-4147-A177-3AD203B41FA5}">
                      <a16:colId xmlns:a16="http://schemas.microsoft.com/office/drawing/2014/main" val="20003"/>
                    </a:ext>
                  </a:extLst>
                </a:gridCol>
              </a:tblGrid>
              <a:tr h="1286558">
                <a:tc>
                  <a:txBody>
                    <a:bodyPr/>
                    <a:lstStyle/>
                    <a:p>
                      <a:pPr algn="ctr">
                        <a:lnSpc>
                          <a:spcPts val="2632"/>
                        </a:lnSpc>
                        <a:defRPr/>
                      </a:pPr>
                      <a:r>
                        <a:rPr lang="en-US" sz="2800" b="1" dirty="0">
                          <a:solidFill>
                            <a:srgbClr val="FFFFFF"/>
                          </a:solidFill>
                          <a:latin typeface="+mj-lt"/>
                          <a:ea typeface="Poppins Bold"/>
                          <a:cs typeface="Poppins Bold"/>
                          <a:sym typeface="Poppins Bold"/>
                        </a:rPr>
                        <a:t>Service</a:t>
                      </a:r>
                      <a:endParaRPr lang="en-US" sz="2800" dirty="0">
                        <a:latin typeface="+mj-lt"/>
                      </a:endParaRP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dirty="0">
                          <a:solidFill>
                            <a:srgbClr val="FFFFFF"/>
                          </a:solidFill>
                          <a:latin typeface="+mj-lt"/>
                          <a:ea typeface="Poppins Bold"/>
                          <a:cs typeface="Poppins Bold"/>
                          <a:sym typeface="Poppins Bold"/>
                        </a:rPr>
                        <a:t>Common Plea Catering</a:t>
                      </a:r>
                      <a:endParaRPr lang="en-US" sz="2800" dirty="0">
                        <a:latin typeface="+mj-lt"/>
                      </a:endParaRP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a:solidFill>
                            <a:srgbClr val="FFFFFF"/>
                          </a:solidFill>
                          <a:latin typeface="+mj-lt"/>
                          <a:ea typeface="Poppins Bold"/>
                          <a:cs typeface="Poppins Bold"/>
                          <a:sym typeface="Poppins Bold"/>
                        </a:rPr>
                        <a:t>Bistro to Go</a:t>
                      </a:r>
                      <a:endParaRPr lang="en-US" sz="2800">
                        <a:latin typeface="+mj-lt"/>
                      </a:endParaRP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a:solidFill>
                            <a:srgbClr val="FFFFFF"/>
                          </a:solidFill>
                          <a:latin typeface="+mj-lt"/>
                          <a:ea typeface="Poppins Bold"/>
                          <a:cs typeface="Poppins Bold"/>
                          <a:sym typeface="Poppins Bold"/>
                        </a:rPr>
                        <a:t>DiAnoia’s Eatery</a:t>
                      </a:r>
                      <a:endParaRPr lang="en-US" sz="2800">
                        <a:latin typeface="+mj-lt"/>
                      </a:endParaRP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116573">
                <a:tc>
                  <a:txBody>
                    <a:bodyPr/>
                    <a:lstStyle/>
                    <a:p>
                      <a:pPr algn="ctr">
                        <a:lnSpc>
                          <a:spcPts val="2632"/>
                        </a:lnSpc>
                        <a:defRPr/>
                      </a:pPr>
                      <a:r>
                        <a:rPr lang="en-US" sz="2800" b="1">
                          <a:solidFill>
                            <a:srgbClr val="FFFFFF"/>
                          </a:solidFill>
                          <a:latin typeface="+mj-lt"/>
                          <a:ea typeface="Poppins Bold"/>
                          <a:cs typeface="Poppins Bold"/>
                          <a:sym typeface="Poppins Bold"/>
                        </a:rPr>
                        <a:t>Small Plates</a:t>
                      </a:r>
                      <a:endParaRPr lang="en-US" sz="2800">
                        <a:latin typeface="+mj-lt"/>
                      </a:endParaRP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dirty="0">
                          <a:solidFill>
                            <a:srgbClr val="FFFFFF"/>
                          </a:solidFill>
                          <a:latin typeface="+mj-lt"/>
                          <a:ea typeface="Poppins Bold"/>
                          <a:cs typeface="Poppins Bold"/>
                          <a:sym typeface="Poppins Bold"/>
                        </a:rPr>
                        <a:t>$25–$45 per person</a:t>
                      </a:r>
                      <a:endParaRPr lang="en-US" sz="2800" dirty="0">
                        <a:latin typeface="+mj-lt"/>
                      </a:endParaRP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dirty="0">
                          <a:solidFill>
                            <a:srgbClr val="FFFFFF"/>
                          </a:solidFill>
                          <a:latin typeface="+mj-lt"/>
                          <a:ea typeface="Poppins Bold"/>
                          <a:cs typeface="Poppins Bold"/>
                          <a:sym typeface="Poppins Bold"/>
                        </a:rPr>
                        <a:t>$10–$20 per person</a:t>
                      </a:r>
                      <a:endParaRPr lang="en-US" sz="2800" dirty="0">
                        <a:latin typeface="+mj-lt"/>
                      </a:endParaRP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a:solidFill>
                            <a:srgbClr val="FFFFFF"/>
                          </a:solidFill>
                          <a:latin typeface="+mj-lt"/>
                          <a:ea typeface="Poppins Bold"/>
                          <a:cs typeface="Poppins Bold"/>
                          <a:sym typeface="Poppins Bold"/>
                        </a:rPr>
                        <a:t>$20–$35 per person</a:t>
                      </a:r>
                      <a:endParaRPr lang="en-US" sz="2800">
                        <a:latin typeface="+mj-lt"/>
                      </a:endParaRP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191070">
                <a:tc>
                  <a:txBody>
                    <a:bodyPr/>
                    <a:lstStyle/>
                    <a:p>
                      <a:pPr algn="ctr">
                        <a:lnSpc>
                          <a:spcPts val="2632"/>
                        </a:lnSpc>
                        <a:defRPr/>
                      </a:pPr>
                      <a:r>
                        <a:rPr lang="en-US" sz="2800" b="1">
                          <a:solidFill>
                            <a:srgbClr val="FFFFFF"/>
                          </a:solidFill>
                          <a:latin typeface="+mj-lt"/>
                          <a:ea typeface="Poppins Bold"/>
                          <a:cs typeface="Poppins Bold"/>
                          <a:sym typeface="Poppins Bold"/>
                        </a:rPr>
                        <a:t>Dessert Stations</a:t>
                      </a:r>
                      <a:endParaRPr lang="en-US" sz="2800">
                        <a:latin typeface="+mj-lt"/>
                      </a:endParaRP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a:solidFill>
                            <a:srgbClr val="FFFFFF"/>
                          </a:solidFill>
                          <a:latin typeface="+mj-lt"/>
                          <a:ea typeface="Poppins Bold"/>
                          <a:cs typeface="Poppins Bold"/>
                          <a:sym typeface="Poppins Bold"/>
                        </a:rPr>
                        <a:t>$15–$30 per person</a:t>
                      </a:r>
                      <a:endParaRPr lang="en-US" sz="2800">
                        <a:latin typeface="+mj-lt"/>
                      </a:endParaRP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dirty="0">
                          <a:solidFill>
                            <a:srgbClr val="FFFFFF"/>
                          </a:solidFill>
                          <a:latin typeface="+mj-lt"/>
                          <a:ea typeface="Poppins Bold"/>
                          <a:cs typeface="Poppins Bold"/>
                          <a:sym typeface="Poppins Bold"/>
                        </a:rPr>
                        <a:t>$10–$15 per person</a:t>
                      </a:r>
                      <a:endParaRPr lang="en-US" sz="2800" dirty="0">
                        <a:latin typeface="+mj-lt"/>
                      </a:endParaRP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632"/>
                        </a:lnSpc>
                        <a:defRPr/>
                      </a:pPr>
                      <a:r>
                        <a:rPr lang="en-US" sz="2800" b="1" dirty="0">
                          <a:solidFill>
                            <a:srgbClr val="FFFFFF"/>
                          </a:solidFill>
                          <a:latin typeface="+mj-lt"/>
                          <a:ea typeface="Poppins Bold"/>
                          <a:cs typeface="Poppins Bold"/>
                          <a:sym typeface="Poppins Bold"/>
                        </a:rPr>
                        <a:t>$15–$25 per person</a:t>
                      </a:r>
                      <a:endParaRPr lang="en-US" sz="2800" dirty="0">
                        <a:latin typeface="+mj-lt"/>
                      </a:endParaRP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5" name="TextBox 5"/>
          <p:cNvSpPr txBox="1"/>
          <p:nvPr/>
        </p:nvSpPr>
        <p:spPr>
          <a:xfrm>
            <a:off x="363704" y="1216152"/>
            <a:ext cx="17549026" cy="994568"/>
          </a:xfrm>
          <a:prstGeom prst="rect">
            <a:avLst/>
          </a:prstGeom>
        </p:spPr>
        <p:txBody>
          <a:bodyPr lIns="0" tIns="0" rIns="0" bIns="0" rtlCol="0" anchor="t">
            <a:spAutoFit/>
          </a:bodyPr>
          <a:lstStyle/>
          <a:p>
            <a:pPr marL="0" lvl="0" indent="0" algn="l">
              <a:lnSpc>
                <a:spcPts val="7728"/>
              </a:lnSpc>
              <a:spcBef>
                <a:spcPct val="0"/>
              </a:spcBef>
            </a:pPr>
            <a:r>
              <a:rPr lang="en-US" sz="7000" b="1" spc="637" dirty="0">
                <a:solidFill>
                  <a:srgbClr val="FFFFFF"/>
                </a:solidFill>
                <a:latin typeface="+mj-lt"/>
                <a:ea typeface="Poppins Bold"/>
                <a:cs typeface="Poppins Bold"/>
                <a:sym typeface="Poppins Bold"/>
              </a:rPr>
              <a:t>PRICE ANALYSIS-SOCIAL EVENTS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181</TotalTime>
  <Words>1857</Words>
  <Application>Microsoft Macintosh PowerPoint</Application>
  <PresentationFormat>Custom</PresentationFormat>
  <Paragraphs>387</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Poppins Semi-Bold</vt:lpstr>
      <vt:lpstr>Franklin Gothic Book</vt:lpstr>
      <vt:lpstr>Arial</vt:lpstr>
      <vt:lpstr>Poppins Bold</vt:lpstr>
      <vt:lpstr>Franklin Gothic Demi</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PA Market - Catering Project</dc:title>
  <cp:lastModifiedBy>Jash Bhaveshkumar Shah</cp:lastModifiedBy>
  <cp:revision>11</cp:revision>
  <dcterms:created xsi:type="dcterms:W3CDTF">2006-08-16T00:00:00Z</dcterms:created>
  <dcterms:modified xsi:type="dcterms:W3CDTF">2024-12-16T21:03:07Z</dcterms:modified>
  <dc:identifier>DAGY9OoOzK0</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73fd474-4f3c-44ed-88fb-5cc4bd2471bf_Enabled">
    <vt:lpwstr>true</vt:lpwstr>
  </property>
  <property fmtid="{D5CDD505-2E9C-101B-9397-08002B2CF9AE}" pid="3" name="MSIP_Label_a73fd474-4f3c-44ed-88fb-5cc4bd2471bf_SetDate">
    <vt:lpwstr>2024-12-16T20:48:10Z</vt:lpwstr>
  </property>
  <property fmtid="{D5CDD505-2E9C-101B-9397-08002B2CF9AE}" pid="4" name="MSIP_Label_a73fd474-4f3c-44ed-88fb-5cc4bd2471bf_Method">
    <vt:lpwstr>Privileged</vt:lpwstr>
  </property>
  <property fmtid="{D5CDD505-2E9C-101B-9397-08002B2CF9AE}" pid="5" name="MSIP_Label_a73fd474-4f3c-44ed-88fb-5cc4bd2471bf_Name">
    <vt:lpwstr>defa4170-0d19-0005-0004-bc88714345d2</vt:lpwstr>
  </property>
  <property fmtid="{D5CDD505-2E9C-101B-9397-08002B2CF9AE}" pid="6" name="MSIP_Label_a73fd474-4f3c-44ed-88fb-5cc4bd2471bf_SiteId">
    <vt:lpwstr>8d1a69ec-03b5-4345-ae21-dad112f5fb4f</vt:lpwstr>
  </property>
  <property fmtid="{D5CDD505-2E9C-101B-9397-08002B2CF9AE}" pid="7" name="MSIP_Label_a73fd474-4f3c-44ed-88fb-5cc4bd2471bf_ActionId">
    <vt:lpwstr>6a7b9f79-4a1e-4e8c-95df-80f995d95b35</vt:lpwstr>
  </property>
  <property fmtid="{D5CDD505-2E9C-101B-9397-08002B2CF9AE}" pid="8" name="MSIP_Label_a73fd474-4f3c-44ed-88fb-5cc4bd2471bf_ContentBits">
    <vt:lpwstr>0</vt:lpwstr>
  </property>
</Properties>
</file>